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9"/>
  </p:notesMasterIdLst>
  <p:sldIdLst>
    <p:sldId id="256" r:id="rId2"/>
    <p:sldId id="258" r:id="rId3"/>
    <p:sldId id="257" r:id="rId4"/>
    <p:sldId id="263" r:id="rId5"/>
    <p:sldId id="259" r:id="rId6"/>
    <p:sldId id="262" r:id="rId7"/>
    <p:sldId id="260"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2627"/>
    <a:srgbClr val="B92E2F"/>
    <a:srgbClr val="E8E6E6"/>
    <a:srgbClr val="D33638"/>
    <a:srgbClr val="81191C"/>
    <a:srgbClr val="370D11"/>
    <a:srgbClr val="990303"/>
    <a:srgbClr val="D00820"/>
    <a:srgbClr val="A60000"/>
    <a:srgbClr val="C5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보통 스타일 2 - 강조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보통 스타일 2 - 강조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보통 스타일 2 - 강조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보통 스타일 2 - 강조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보통 스타일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113A9D2-9D6B-4929-AA2D-F23B5EE8CBE7}" styleName="테마 스타일 2 - 강조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926"/>
    <p:restoredTop sz="96296"/>
  </p:normalViewPr>
  <p:slideViewPr>
    <p:cSldViewPr snapToGrid="0" snapToObjects="1">
      <p:cViewPr>
        <p:scale>
          <a:sx n="82" d="100"/>
          <a:sy n="82" d="100"/>
        </p:scale>
        <p:origin x="288" y="-5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C73C9A-A1BC-BF47-96EB-88025EAC33CC}" type="datetimeFigureOut">
              <a:rPr kumimoji="1" lang="ko-KR" altLang="en-US" smtClean="0"/>
              <a:t>2021-10-18</a:t>
            </a:fld>
            <a:endParaRPr kumimoji="1"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815391-7BCA-0C4E-8C45-B26690DF4E6C}" type="slidenum">
              <a:rPr kumimoji="1" lang="ko-KR" altLang="en-US" smtClean="0"/>
              <a:t>‹#›</a:t>
            </a:fld>
            <a:endParaRPr kumimoji="1" lang="ko-KR" altLang="en-US"/>
          </a:p>
        </p:txBody>
      </p:sp>
    </p:spTree>
    <p:extLst>
      <p:ext uri="{BB962C8B-B14F-4D97-AF65-F5344CB8AC3E}">
        <p14:creationId xmlns:p14="http://schemas.microsoft.com/office/powerpoint/2010/main" val="610420045"/>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endParaRPr lang="en-US" dirty="0"/>
          </a:p>
        </p:txBody>
      </p:sp>
      <p:sp>
        <p:nvSpPr>
          <p:cNvPr id="4" name="Date Placeholder 3"/>
          <p:cNvSpPr>
            <a:spLocks noGrp="1"/>
          </p:cNvSpPr>
          <p:nvPr>
            <p:ph type="dt" sz="half" idx="10"/>
          </p:nvPr>
        </p:nvSpPr>
        <p:spPr/>
        <p:txBody>
          <a:bodyPr/>
          <a:lstStyle/>
          <a:p>
            <a:fld id="{120A00A6-02AC-6149-86EB-40E244CA5786}" type="datetimeFigureOut">
              <a:rPr kumimoji="1" lang="ko-KR" altLang="en-US" smtClean="0"/>
              <a:t>2021-10-18</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2851183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120A00A6-02AC-6149-86EB-40E244CA5786}" type="datetimeFigureOut">
              <a:rPr kumimoji="1" lang="ko-KR" altLang="en-US" smtClean="0"/>
              <a:t>2021-10-18</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2388943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ko-KR" altLang="en-US"/>
              <a:t>마스터 제목 스타일 편집</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120A00A6-02AC-6149-86EB-40E244CA5786}" type="datetimeFigureOut">
              <a:rPr kumimoji="1" lang="ko-KR" altLang="en-US" smtClean="0"/>
              <a:t>2021-10-18</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1120565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120A00A6-02AC-6149-86EB-40E244CA5786}" type="datetimeFigureOut">
              <a:rPr kumimoji="1" lang="ko-KR" altLang="en-US" smtClean="0"/>
              <a:t>2021-10-18</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15905876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Date Placeholder 3"/>
          <p:cNvSpPr>
            <a:spLocks noGrp="1"/>
          </p:cNvSpPr>
          <p:nvPr>
            <p:ph type="dt" sz="half" idx="10"/>
          </p:nvPr>
        </p:nvSpPr>
        <p:spPr/>
        <p:txBody>
          <a:bodyPr/>
          <a:lstStyle/>
          <a:p>
            <a:fld id="{120A00A6-02AC-6149-86EB-40E244CA5786}" type="datetimeFigureOut">
              <a:rPr kumimoji="1" lang="ko-KR" altLang="en-US" smtClean="0"/>
              <a:t>2021-10-18</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3839062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5" name="Date Placeholder 4"/>
          <p:cNvSpPr>
            <a:spLocks noGrp="1"/>
          </p:cNvSpPr>
          <p:nvPr>
            <p:ph type="dt" sz="half" idx="10"/>
          </p:nvPr>
        </p:nvSpPr>
        <p:spPr/>
        <p:txBody>
          <a:bodyPr/>
          <a:lstStyle/>
          <a:p>
            <a:fld id="{120A00A6-02AC-6149-86EB-40E244CA5786}" type="datetimeFigureOut">
              <a:rPr kumimoji="1" lang="ko-KR" altLang="en-US" smtClean="0"/>
              <a:t>2021-10-18</a:t>
            </a:fld>
            <a:endParaRPr kumimoji="1" lang="ko-KR" altLang="en-US"/>
          </a:p>
        </p:txBody>
      </p:sp>
      <p:sp>
        <p:nvSpPr>
          <p:cNvPr id="6" name="Footer Placeholder 5"/>
          <p:cNvSpPr>
            <a:spLocks noGrp="1"/>
          </p:cNvSpPr>
          <p:nvPr>
            <p:ph type="ftr" sz="quarter" idx="11"/>
          </p:nvPr>
        </p:nvSpPr>
        <p:spPr/>
        <p:txBody>
          <a:bodyPr/>
          <a:lstStyle/>
          <a:p>
            <a:endParaRPr kumimoji="1" lang="ko-KR" altLang="en-US"/>
          </a:p>
        </p:txBody>
      </p:sp>
      <p:sp>
        <p:nvSpPr>
          <p:cNvPr id="7" name="Slide Number Placeholder 6"/>
          <p:cNvSpPr>
            <a:spLocks noGrp="1"/>
          </p:cNvSpPr>
          <p:nvPr>
            <p:ph type="sldNum" sz="quarter" idx="12"/>
          </p:nvPr>
        </p:nvSpPr>
        <p:spPr/>
        <p:txBody>
          <a:body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1616348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ko-KR" altLang="en-US"/>
              <a:t>마스터 제목 스타일 편집</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Content Placeholder 5"/>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7" name="Date Placeholder 6"/>
          <p:cNvSpPr>
            <a:spLocks noGrp="1"/>
          </p:cNvSpPr>
          <p:nvPr>
            <p:ph type="dt" sz="half" idx="10"/>
          </p:nvPr>
        </p:nvSpPr>
        <p:spPr/>
        <p:txBody>
          <a:bodyPr/>
          <a:lstStyle/>
          <a:p>
            <a:fld id="{120A00A6-02AC-6149-86EB-40E244CA5786}" type="datetimeFigureOut">
              <a:rPr kumimoji="1" lang="ko-KR" altLang="en-US" smtClean="0"/>
              <a:t>2021-10-18</a:t>
            </a:fld>
            <a:endParaRPr kumimoji="1" lang="ko-KR" altLang="en-US"/>
          </a:p>
        </p:txBody>
      </p:sp>
      <p:sp>
        <p:nvSpPr>
          <p:cNvPr id="8" name="Footer Placeholder 7"/>
          <p:cNvSpPr>
            <a:spLocks noGrp="1"/>
          </p:cNvSpPr>
          <p:nvPr>
            <p:ph type="ftr" sz="quarter" idx="11"/>
          </p:nvPr>
        </p:nvSpPr>
        <p:spPr/>
        <p:txBody>
          <a:bodyPr/>
          <a:lstStyle/>
          <a:p>
            <a:endParaRPr kumimoji="1" lang="ko-KR" altLang="en-US"/>
          </a:p>
        </p:txBody>
      </p:sp>
      <p:sp>
        <p:nvSpPr>
          <p:cNvPr id="9" name="Slide Number Placeholder 8"/>
          <p:cNvSpPr>
            <a:spLocks noGrp="1"/>
          </p:cNvSpPr>
          <p:nvPr>
            <p:ph type="sldNum" sz="quarter" idx="12"/>
          </p:nvPr>
        </p:nvSpPr>
        <p:spPr/>
        <p:txBody>
          <a:body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1807039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Date Placeholder 2"/>
          <p:cNvSpPr>
            <a:spLocks noGrp="1"/>
          </p:cNvSpPr>
          <p:nvPr>
            <p:ph type="dt" sz="half" idx="10"/>
          </p:nvPr>
        </p:nvSpPr>
        <p:spPr/>
        <p:txBody>
          <a:bodyPr/>
          <a:lstStyle/>
          <a:p>
            <a:fld id="{120A00A6-02AC-6149-86EB-40E244CA5786}" type="datetimeFigureOut">
              <a:rPr kumimoji="1" lang="ko-KR" altLang="en-US" smtClean="0"/>
              <a:t>2021-10-18</a:t>
            </a:fld>
            <a:endParaRPr kumimoji="1" lang="ko-KR" altLang="en-US"/>
          </a:p>
        </p:txBody>
      </p:sp>
      <p:sp>
        <p:nvSpPr>
          <p:cNvPr id="4" name="Footer Placeholder 3"/>
          <p:cNvSpPr>
            <a:spLocks noGrp="1"/>
          </p:cNvSpPr>
          <p:nvPr>
            <p:ph type="ftr" sz="quarter" idx="11"/>
          </p:nvPr>
        </p:nvSpPr>
        <p:spPr/>
        <p:txBody>
          <a:bodyPr/>
          <a:lstStyle/>
          <a:p>
            <a:endParaRPr kumimoji="1" lang="ko-KR" altLang="en-US"/>
          </a:p>
        </p:txBody>
      </p:sp>
      <p:sp>
        <p:nvSpPr>
          <p:cNvPr id="5" name="Slide Number Placeholder 4"/>
          <p:cNvSpPr>
            <a:spLocks noGrp="1"/>
          </p:cNvSpPr>
          <p:nvPr>
            <p:ph type="sldNum" sz="quarter" idx="12"/>
          </p:nvPr>
        </p:nvSpPr>
        <p:spPr/>
        <p:txBody>
          <a:body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2648463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0A00A6-02AC-6149-86EB-40E244CA5786}" type="datetimeFigureOut">
              <a:rPr kumimoji="1" lang="ko-KR" altLang="en-US" smtClean="0"/>
              <a:t>2021-10-18</a:t>
            </a:fld>
            <a:endParaRPr kumimoji="1" lang="ko-KR" altLang="en-US"/>
          </a:p>
        </p:txBody>
      </p:sp>
      <p:sp>
        <p:nvSpPr>
          <p:cNvPr id="3" name="Footer Placeholder 2"/>
          <p:cNvSpPr>
            <a:spLocks noGrp="1"/>
          </p:cNvSpPr>
          <p:nvPr>
            <p:ph type="ftr" sz="quarter" idx="11"/>
          </p:nvPr>
        </p:nvSpPr>
        <p:spPr/>
        <p:txBody>
          <a:bodyPr/>
          <a:lstStyle/>
          <a:p>
            <a:endParaRPr kumimoji="1" lang="ko-KR" altLang="en-US"/>
          </a:p>
        </p:txBody>
      </p:sp>
      <p:sp>
        <p:nvSpPr>
          <p:cNvPr id="4" name="Slide Number Placeholder 3"/>
          <p:cNvSpPr>
            <a:spLocks noGrp="1"/>
          </p:cNvSpPr>
          <p:nvPr>
            <p:ph type="sldNum" sz="quarter" idx="12"/>
          </p:nvPr>
        </p:nvSpPr>
        <p:spPr/>
        <p:txBody>
          <a:body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1554054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120A00A6-02AC-6149-86EB-40E244CA5786}" type="datetimeFigureOut">
              <a:rPr kumimoji="1" lang="ko-KR" altLang="en-US" smtClean="0"/>
              <a:t>2021-10-18</a:t>
            </a:fld>
            <a:endParaRPr kumimoji="1" lang="ko-KR" altLang="en-US"/>
          </a:p>
        </p:txBody>
      </p:sp>
      <p:sp>
        <p:nvSpPr>
          <p:cNvPr id="6" name="Footer Placeholder 5"/>
          <p:cNvSpPr>
            <a:spLocks noGrp="1"/>
          </p:cNvSpPr>
          <p:nvPr>
            <p:ph type="ftr" sz="quarter" idx="11"/>
          </p:nvPr>
        </p:nvSpPr>
        <p:spPr/>
        <p:txBody>
          <a:bodyPr/>
          <a:lstStyle/>
          <a:p>
            <a:endParaRPr kumimoji="1" lang="ko-KR" altLang="en-US"/>
          </a:p>
        </p:txBody>
      </p:sp>
      <p:sp>
        <p:nvSpPr>
          <p:cNvPr id="7" name="Slide Number Placeholder 6"/>
          <p:cNvSpPr>
            <a:spLocks noGrp="1"/>
          </p:cNvSpPr>
          <p:nvPr>
            <p:ph type="sldNum" sz="quarter" idx="12"/>
          </p:nvPr>
        </p:nvSpPr>
        <p:spPr/>
        <p:txBody>
          <a:body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5779027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추가하려면 아이콘을 클릭하십시오</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120A00A6-02AC-6149-86EB-40E244CA5786}" type="datetimeFigureOut">
              <a:rPr kumimoji="1" lang="ko-KR" altLang="en-US" smtClean="0"/>
              <a:t>2021-10-18</a:t>
            </a:fld>
            <a:endParaRPr kumimoji="1" lang="ko-KR" altLang="en-US"/>
          </a:p>
        </p:txBody>
      </p:sp>
      <p:sp>
        <p:nvSpPr>
          <p:cNvPr id="6" name="Footer Placeholder 5"/>
          <p:cNvSpPr>
            <a:spLocks noGrp="1"/>
          </p:cNvSpPr>
          <p:nvPr>
            <p:ph type="ftr" sz="quarter" idx="11"/>
          </p:nvPr>
        </p:nvSpPr>
        <p:spPr/>
        <p:txBody>
          <a:bodyPr/>
          <a:lstStyle/>
          <a:p>
            <a:endParaRPr kumimoji="1" lang="ko-KR" altLang="en-US"/>
          </a:p>
        </p:txBody>
      </p:sp>
      <p:sp>
        <p:nvSpPr>
          <p:cNvPr id="7" name="Slide Number Placeholder 6"/>
          <p:cNvSpPr>
            <a:spLocks noGrp="1"/>
          </p:cNvSpPr>
          <p:nvPr>
            <p:ph type="sldNum" sz="quarter" idx="12"/>
          </p:nvPr>
        </p:nvSpPr>
        <p:spPr/>
        <p:txBody>
          <a:body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3879129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0A00A6-02AC-6149-86EB-40E244CA5786}" type="datetimeFigureOut">
              <a:rPr kumimoji="1" lang="ko-KR" altLang="en-US" smtClean="0"/>
              <a:t>2021-10-18</a:t>
            </a:fld>
            <a:endParaRPr kumimoji="1" lang="ko-KR"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ko-KR"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35CEFA-2309-BD4E-99B4-A7A1D88F1E24}" type="slidenum">
              <a:rPr kumimoji="1" lang="ko-KR" altLang="en-US" smtClean="0"/>
              <a:t>‹#›</a:t>
            </a:fld>
            <a:endParaRPr kumimoji="1" lang="ko-KR" altLang="en-US"/>
          </a:p>
        </p:txBody>
      </p:sp>
    </p:spTree>
    <p:extLst>
      <p:ext uri="{BB962C8B-B14F-4D97-AF65-F5344CB8AC3E}">
        <p14:creationId xmlns:p14="http://schemas.microsoft.com/office/powerpoint/2010/main" val="260695108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FE40D7D-AEF6-A34A-8628-B81FCFFC7262}"/>
              </a:ext>
            </a:extLst>
          </p:cNvPr>
          <p:cNvSpPr>
            <a:spLocks noGrp="1"/>
          </p:cNvSpPr>
          <p:nvPr>
            <p:ph type="ctrTitle"/>
          </p:nvPr>
        </p:nvSpPr>
        <p:spPr/>
        <p:txBody>
          <a:bodyPr/>
          <a:lstStyle/>
          <a:p>
            <a:r>
              <a:rPr kumimoji="1" lang="en-US" altLang="ko-KR" dirty="0"/>
              <a:t>`````</a:t>
            </a:r>
            <a:endParaRPr kumimoji="1" lang="ko-KR" altLang="en-US" dirty="0"/>
          </a:p>
        </p:txBody>
      </p:sp>
      <p:sp>
        <p:nvSpPr>
          <p:cNvPr id="3" name="부제목 2">
            <a:extLst>
              <a:ext uri="{FF2B5EF4-FFF2-40B4-BE49-F238E27FC236}">
                <a16:creationId xmlns:a16="http://schemas.microsoft.com/office/drawing/2014/main" id="{DF0EBA0D-866A-0543-A030-C2DC8EE136DC}"/>
              </a:ext>
            </a:extLst>
          </p:cNvPr>
          <p:cNvSpPr>
            <a:spLocks noGrp="1"/>
          </p:cNvSpPr>
          <p:nvPr>
            <p:ph type="subTitle" idx="1"/>
          </p:nvPr>
        </p:nvSpPr>
        <p:spPr/>
        <p:txBody>
          <a:bodyPr/>
          <a:lstStyle/>
          <a:p>
            <a:endParaRPr kumimoji="1" lang="ko-KR" altLang="en-US" dirty="0"/>
          </a:p>
        </p:txBody>
      </p:sp>
      <p:sp>
        <p:nvSpPr>
          <p:cNvPr id="4" name="Subtitle 3">
            <a:extLst>
              <a:ext uri="{FF2B5EF4-FFF2-40B4-BE49-F238E27FC236}">
                <a16:creationId xmlns:a16="http://schemas.microsoft.com/office/drawing/2014/main" id="{6475A76E-742C-DB41-B764-AE76F0AA52D0}"/>
              </a:ext>
            </a:extLst>
          </p:cNvPr>
          <p:cNvSpPr txBox="1">
            <a:spLocks/>
          </p:cNvSpPr>
          <p:nvPr/>
        </p:nvSpPr>
        <p:spPr>
          <a:xfrm>
            <a:off x="-114581" y="4586069"/>
            <a:ext cx="7756398" cy="342900"/>
          </a:xfrm>
          <a:prstGeom prst="rect">
            <a:avLst/>
          </a:prstGeom>
        </p:spPr>
        <p:txBody>
          <a:bodyPr vert="horz" lIns="68580" tIns="34290" rIns="68580" bIns="34290" rtlCol="0">
            <a:normAutofit/>
          </a:bodyPr>
          <a:lstStyle>
            <a:lvl1pPr marL="0" indent="0" algn="ctr" defTabSz="914400" rtl="0" eaLnBrk="1" latinLnBrk="1"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1"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1"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dirty="0"/>
              <a:t>Introduction to our visual system</a:t>
            </a:r>
          </a:p>
        </p:txBody>
      </p:sp>
      <p:sp>
        <p:nvSpPr>
          <p:cNvPr id="5" name="Content Placeholder 4">
            <a:extLst>
              <a:ext uri="{FF2B5EF4-FFF2-40B4-BE49-F238E27FC236}">
                <a16:creationId xmlns:a16="http://schemas.microsoft.com/office/drawing/2014/main" id="{92D3B80B-8C7B-FF47-843E-168A4284FD70}"/>
              </a:ext>
            </a:extLst>
          </p:cNvPr>
          <p:cNvSpPr txBox="1">
            <a:spLocks/>
          </p:cNvSpPr>
          <p:nvPr/>
        </p:nvSpPr>
        <p:spPr>
          <a:xfrm>
            <a:off x="4724400" y="4647371"/>
            <a:ext cx="2743200" cy="252053"/>
          </a:xfrm>
          <a:prstGeom prst="rect">
            <a:avLst/>
          </a:prstGeom>
        </p:spPr>
        <p:txBody>
          <a:bodyPr vert="horz" lIns="68580" tIns="34290" rIns="68580" bIns="34290" rtlCol="0" anchor="ctr"/>
          <a:lstStyle>
            <a:defPPr>
              <a:defRPr lang="ko-KR"/>
            </a:defPPr>
            <a:lvl1pPr marL="0" algn="l" defTabSz="914400" rtl="0" eaLnBrk="1" latinLnBrk="1" hangingPunct="1">
              <a:defRPr sz="1200" kern="1200">
                <a:solidFill>
                  <a:schemeClr val="tx1">
                    <a:tint val="75000"/>
                  </a:schemeClr>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r>
              <a:rPr lang="en-US" sz="900"/>
              <a:t>2017</a:t>
            </a:r>
            <a:endParaRPr lang="en-US" sz="900" dirty="0"/>
          </a:p>
        </p:txBody>
      </p:sp>
      <p:sp>
        <p:nvSpPr>
          <p:cNvPr id="6" name="TextBox 5">
            <a:extLst>
              <a:ext uri="{FF2B5EF4-FFF2-40B4-BE49-F238E27FC236}">
                <a16:creationId xmlns:a16="http://schemas.microsoft.com/office/drawing/2014/main" id="{BC00EECF-560E-5B49-B674-932DDB11596A}"/>
              </a:ext>
            </a:extLst>
          </p:cNvPr>
          <p:cNvSpPr txBox="1"/>
          <p:nvPr/>
        </p:nvSpPr>
        <p:spPr>
          <a:xfrm>
            <a:off x="7478233" y="-446567"/>
            <a:ext cx="251992" cy="369332"/>
          </a:xfrm>
          <a:prstGeom prst="rect">
            <a:avLst/>
          </a:prstGeom>
          <a:noFill/>
        </p:spPr>
        <p:txBody>
          <a:bodyPr wrap="none" rtlCol="0">
            <a:spAutoFit/>
          </a:bodyPr>
          <a:lstStyle/>
          <a:p>
            <a:r>
              <a:rPr kumimoji="1" lang="en-US" altLang="ko-KR" dirty="0"/>
              <a:t>`</a:t>
            </a:r>
            <a:endParaRPr kumimoji="1" lang="ko-KR" altLang="en-US" dirty="0"/>
          </a:p>
        </p:txBody>
      </p:sp>
      <p:sp>
        <p:nvSpPr>
          <p:cNvPr id="15" name="Rectangle 13">
            <a:extLst>
              <a:ext uri="{FF2B5EF4-FFF2-40B4-BE49-F238E27FC236}">
                <a16:creationId xmlns:a16="http://schemas.microsoft.com/office/drawing/2014/main" id="{A26044A8-70DA-E84A-A13B-34130A89F12A}"/>
              </a:ext>
            </a:extLst>
          </p:cNvPr>
          <p:cNvSpPr/>
          <p:nvPr/>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6" name="Picture 17">
            <a:extLst>
              <a:ext uri="{FF2B5EF4-FFF2-40B4-BE49-F238E27FC236}">
                <a16:creationId xmlns:a16="http://schemas.microsoft.com/office/drawing/2014/main" id="{42E8457C-AE4C-CE48-88C9-61A073610238}"/>
              </a:ext>
            </a:extLst>
          </p:cNvPr>
          <p:cNvPicPr>
            <a:picLocks noChangeAspect="1"/>
          </p:cNvPicPr>
          <p:nvPr/>
        </p:nvPicPr>
        <p:blipFill rotWithShape="1">
          <a:blip r:embed="rId3">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7" name="TitleAndEndImages">
            <a:extLst>
              <a:ext uri="{FF2B5EF4-FFF2-40B4-BE49-F238E27FC236}">
                <a16:creationId xmlns:a16="http://schemas.microsoft.com/office/drawing/2014/main" id="{C2CF009D-AFDA-B64A-9A0B-E9FAB7A05979}"/>
              </a:ext>
            </a:extLst>
          </p:cNvPr>
          <p:cNvPicPr>
            <a:picLocks noChangeAspect="1"/>
          </p:cNvPicPr>
          <p:nvPr>
            <p:custDataLst>
              <p:tags r:id="rId1"/>
            </p:custDataLst>
          </p:nvPr>
        </p:nvPicPr>
        <p:blipFill rotWithShape="1">
          <a:blip r:embed="rId4"/>
          <a:srcRect t="8284" b="26800"/>
          <a:stretch/>
        </p:blipFill>
        <p:spPr>
          <a:xfrm flipH="1">
            <a:off x="0" y="0"/>
            <a:ext cx="12192000" cy="5276850"/>
          </a:xfrm>
          <a:prstGeom prst="rect">
            <a:avLst/>
          </a:prstGeom>
        </p:spPr>
      </p:pic>
      <p:sp>
        <p:nvSpPr>
          <p:cNvPr id="19" name="Rectangle 20">
            <a:extLst>
              <a:ext uri="{FF2B5EF4-FFF2-40B4-BE49-F238E27FC236}">
                <a16:creationId xmlns:a16="http://schemas.microsoft.com/office/drawing/2014/main" id="{81FB7C3A-DF89-0D49-80F9-4E86751EC91E}"/>
              </a:ext>
            </a:extLst>
          </p:cNvPr>
          <p:cNvSpPr/>
          <p:nvPr/>
        </p:nvSpPr>
        <p:spPr bwMode="black">
          <a:xfrm>
            <a:off x="630936" y="626200"/>
            <a:ext cx="8125200" cy="5529600"/>
          </a:xfrm>
          <a:prstGeom prst="rect">
            <a:avLst/>
          </a:prstGeom>
          <a:gradFill flip="none" rotWithShape="1">
            <a:gsLst>
              <a:gs pos="0">
                <a:srgbClr val="990303">
                  <a:alpha val="89804"/>
                </a:srgbClr>
              </a:gs>
              <a:gs pos="100000">
                <a:srgbClr val="D33638">
                  <a:alpha val="86472"/>
                </a:srgb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0" name="Text Placeholder 6">
            <a:extLst>
              <a:ext uri="{FF2B5EF4-FFF2-40B4-BE49-F238E27FC236}">
                <a16:creationId xmlns:a16="http://schemas.microsoft.com/office/drawing/2014/main" id="{B2810E4C-8B39-DD47-ACBC-25FB414B83FC}"/>
              </a:ext>
            </a:extLst>
          </p:cNvPr>
          <p:cNvSpPr txBox="1">
            <a:spLocks/>
          </p:cNvSpPr>
          <p:nvPr/>
        </p:nvSpPr>
        <p:spPr bwMode="black">
          <a:xfrm>
            <a:off x="1117415" y="6207842"/>
            <a:ext cx="6868800" cy="327148"/>
          </a:xfrm>
          <a:prstGeom prst="rect">
            <a:avLst/>
          </a:prstGeom>
          <a:noFill/>
        </p:spPr>
        <p:txBody>
          <a:bodyPr vert="horz" lIns="91440" tIns="45720" rIns="91440" bIns="45720" rtlCol="0" anchor="ctr"/>
          <a:lstStyle>
            <a:defPPr>
              <a:defRPr lang="en-US"/>
            </a:defPPr>
            <a:lvl1pPr marL="0" algn="l" defTabSz="457200" rtl="0" eaLnBrk="1" latinLnBrk="0" hangingPunct="1">
              <a:lnSpc>
                <a:spcPct val="110000"/>
              </a:lnSpc>
              <a:buNone/>
              <a:defRPr sz="1200" b="1" kern="1200" cap="all" baseline="0">
                <a:solidFill>
                  <a:schemeClr val="accent5"/>
                </a:solidFill>
                <a:latin typeface="+mn-lt"/>
                <a:ea typeface="+mn-ea"/>
                <a:cs typeface="+mn-cs"/>
                <a:sym typeface="Trebuchet MS" panose="020B0603020202020204" pitchFamily="34" charset="0"/>
              </a:defRPr>
            </a:lvl1pPr>
            <a:lvl2pPr marL="457200" algn="ctr" defTabSz="457200" rtl="0" eaLnBrk="1" latinLnBrk="0" hangingPunct="1">
              <a:buNone/>
              <a:defRPr sz="1800" kern="1200">
                <a:solidFill>
                  <a:schemeClr val="tx1"/>
                </a:solidFill>
                <a:latin typeface="+mn-lt"/>
                <a:ea typeface="+mn-ea"/>
                <a:cs typeface="+mn-cs"/>
              </a:defRPr>
            </a:lvl2pPr>
            <a:lvl3pPr marL="0" indent="0" algn="ctr" defTabSz="457200" rtl="0" eaLnBrk="1" latinLnBrk="0" hangingPunct="1">
              <a:buNone/>
              <a:defRPr sz="1800" kern="1200">
                <a:solidFill>
                  <a:schemeClr val="tx1"/>
                </a:solidFill>
                <a:latin typeface="+mn-lt"/>
                <a:ea typeface="+mn-ea"/>
                <a:cs typeface="+mn-cs"/>
              </a:defRPr>
            </a:lvl3pPr>
            <a:lvl4pPr marL="228600" indent="0" algn="ctr" defTabSz="457200" rtl="0" eaLnBrk="1" latinLnBrk="0" hangingPunct="1">
              <a:buNone/>
              <a:defRPr sz="1800" kern="1200">
                <a:solidFill>
                  <a:schemeClr val="tx1"/>
                </a:solidFill>
                <a:latin typeface="+mn-lt"/>
                <a:ea typeface="+mn-ea"/>
                <a:cs typeface="+mn-cs"/>
              </a:defRPr>
            </a:lvl4pPr>
            <a:lvl5pPr marL="457200" indent="0" algn="ctr" defTabSz="457200" rtl="0" eaLnBrk="1" latinLnBrk="0" hangingPunct="1">
              <a:buNone/>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ko-KR" dirty="0"/>
              <a:t>2021.10.17</a:t>
            </a:r>
            <a:endParaRPr lang="en-US" dirty="0"/>
          </a:p>
        </p:txBody>
      </p:sp>
      <p:sp>
        <p:nvSpPr>
          <p:cNvPr id="21" name="Subtitle 2">
            <a:extLst>
              <a:ext uri="{FF2B5EF4-FFF2-40B4-BE49-F238E27FC236}">
                <a16:creationId xmlns:a16="http://schemas.microsoft.com/office/drawing/2014/main" id="{0066BD85-61D4-274E-A607-0F238BF178D0}"/>
              </a:ext>
            </a:extLst>
          </p:cNvPr>
          <p:cNvSpPr txBox="1">
            <a:spLocks/>
          </p:cNvSpPr>
          <p:nvPr/>
        </p:nvSpPr>
        <p:spPr bwMode="white">
          <a:xfrm>
            <a:off x="973981" y="5493473"/>
            <a:ext cx="6868800" cy="436195"/>
          </a:xfrm>
          <a:prstGeom prst="rect">
            <a:avLst/>
          </a:prstGeom>
        </p:spPr>
        <p:txBody>
          <a:bodyPr vert="horz" lIns="91440" tIns="45720" rIns="91440" bIns="45720" rtlCol="0" anchor="ctr">
            <a:noAutofit/>
          </a:bodyPr>
          <a:lstStyle>
            <a:lvl1pPr marL="0" indent="0" algn="l" defTabSz="914400" rtl="0" eaLnBrk="1" latinLnBrk="1" hangingPunct="1">
              <a:lnSpc>
                <a:spcPct val="110000"/>
              </a:lnSpc>
              <a:spcBef>
                <a:spcPts val="1000"/>
              </a:spcBef>
              <a:buFont typeface="Arial" panose="020B0604020202020204" pitchFamily="34" charset="0"/>
              <a:buNone/>
              <a:defRPr sz="1600" kern="1200" baseline="0">
                <a:solidFill>
                  <a:schemeClr val="bg1"/>
                </a:solidFill>
                <a:latin typeface="+mn-lt"/>
                <a:ea typeface="+mn-ea"/>
                <a:cs typeface="+mn-cs"/>
                <a:sym typeface="Trebuchet MS" panose="020B0603020202020204" pitchFamily="34" charset="0"/>
              </a:defRPr>
            </a:lvl1pPr>
            <a:lvl2pPr marL="457200" indent="0" algn="ctr" defTabSz="914400" rtl="0" eaLnBrk="1" latinLnBrk="1"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1"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 altLang="ko-KR" sz="1100" dirty="0" err="1">
                <a:latin typeface="Arial" panose="020B0604020202020204" pitchFamily="34" charset="0"/>
                <a:ea typeface="AppleGothic" pitchFamily="2" charset="-127"/>
                <a:cs typeface="Arial" panose="020B0604020202020204" pitchFamily="34" charset="0"/>
              </a:rPr>
              <a:t>Abheek</a:t>
            </a:r>
            <a:r>
              <a:rPr lang="en" altLang="ko-KR" sz="1100" dirty="0">
                <a:latin typeface="Arial" panose="020B0604020202020204" pitchFamily="34" charset="0"/>
                <a:ea typeface="AppleGothic" pitchFamily="2" charset="-127"/>
                <a:cs typeface="Arial" panose="020B0604020202020204" pitchFamily="34" charset="0"/>
              </a:rPr>
              <a:t> Dutta, </a:t>
            </a:r>
            <a:r>
              <a:rPr lang="en" altLang="ko-KR" sz="1100" dirty="0" err="1">
                <a:latin typeface="Arial" panose="020B0604020202020204" pitchFamily="34" charset="0"/>
                <a:ea typeface="AppleGothic" pitchFamily="2" charset="-127"/>
                <a:cs typeface="Arial" panose="020B0604020202020204" pitchFamily="34" charset="0"/>
              </a:rPr>
              <a:t>Côme</a:t>
            </a:r>
            <a:r>
              <a:rPr lang="en" altLang="ko-KR" sz="1100" dirty="0">
                <a:latin typeface="Arial" panose="020B0604020202020204" pitchFamily="34" charset="0"/>
                <a:ea typeface="AppleGothic" pitchFamily="2" charset="-127"/>
                <a:cs typeface="Arial" panose="020B0604020202020204" pitchFamily="34" charset="0"/>
              </a:rPr>
              <a:t> de </a:t>
            </a:r>
            <a:r>
              <a:rPr lang="en" altLang="ko-KR" sz="1100" dirty="0" err="1">
                <a:latin typeface="Arial" panose="020B0604020202020204" pitchFamily="34" charset="0"/>
                <a:ea typeface="AppleGothic" pitchFamily="2" charset="-127"/>
                <a:cs typeface="Arial" panose="020B0604020202020204" pitchFamily="34" charset="0"/>
              </a:rPr>
              <a:t>Germay</a:t>
            </a:r>
            <a:r>
              <a:rPr lang="en" altLang="ko-KR" sz="1100" dirty="0">
                <a:latin typeface="Arial" panose="020B0604020202020204" pitchFamily="34" charset="0"/>
                <a:ea typeface="AppleGothic" pitchFamily="2" charset="-127"/>
                <a:cs typeface="Arial" panose="020B0604020202020204" pitchFamily="34" charset="0"/>
              </a:rPr>
              <a:t>, </a:t>
            </a:r>
            <a:r>
              <a:rPr lang="en" altLang="ko-KR" sz="1100" dirty="0" err="1">
                <a:latin typeface="Arial" panose="020B0604020202020204" pitchFamily="34" charset="0"/>
                <a:ea typeface="AppleGothic" pitchFamily="2" charset="-127"/>
                <a:cs typeface="Arial" panose="020B0604020202020204" pitchFamily="34" charset="0"/>
              </a:rPr>
              <a:t>Hanrui</a:t>
            </a:r>
            <a:r>
              <a:rPr lang="en" altLang="ko-KR" sz="1100" dirty="0">
                <a:latin typeface="Arial" panose="020B0604020202020204" pitchFamily="34" charset="0"/>
                <a:ea typeface="AppleGothic" pitchFamily="2" charset="-127"/>
                <a:cs typeface="Arial" panose="020B0604020202020204" pitchFamily="34" charset="0"/>
              </a:rPr>
              <a:t> Wang, Johnny Choi </a:t>
            </a:r>
          </a:p>
          <a:p>
            <a:r>
              <a:rPr lang="en" altLang="ko-KR" sz="1100" dirty="0">
                <a:latin typeface="Arial" panose="020B0604020202020204" pitchFamily="34" charset="0"/>
                <a:ea typeface="AppleGothic" pitchFamily="2" charset="-127"/>
                <a:cs typeface="Arial" panose="020B0604020202020204" pitchFamily="34" charset="0"/>
              </a:rPr>
              <a:t>Ming </a:t>
            </a:r>
            <a:r>
              <a:rPr lang="en" altLang="ko-KR" sz="1100" dirty="0" err="1">
                <a:latin typeface="Arial" panose="020B0604020202020204" pitchFamily="34" charset="0"/>
                <a:ea typeface="AppleGothic" pitchFamily="2" charset="-127"/>
                <a:cs typeface="Arial" panose="020B0604020202020204" pitchFamily="34" charset="0"/>
              </a:rPr>
              <a:t>Sutaruksanon</a:t>
            </a:r>
            <a:r>
              <a:rPr lang="en" altLang="ko-KR" sz="1100" dirty="0">
                <a:latin typeface="Arial" panose="020B0604020202020204" pitchFamily="34" charset="0"/>
                <a:ea typeface="AppleGothic" pitchFamily="2" charset="-127"/>
                <a:cs typeface="Arial" panose="020B0604020202020204" pitchFamily="34" charset="0"/>
              </a:rPr>
              <a:t>, Qin </a:t>
            </a:r>
            <a:r>
              <a:rPr lang="en" altLang="ko-KR" sz="1100" dirty="0" err="1">
                <a:latin typeface="Arial" panose="020B0604020202020204" pitchFamily="34" charset="0"/>
                <a:ea typeface="AppleGothic" pitchFamily="2" charset="-127"/>
                <a:cs typeface="Arial" panose="020B0604020202020204" pitchFamily="34" charset="0"/>
              </a:rPr>
              <a:t>Zhizhen</a:t>
            </a:r>
            <a:r>
              <a:rPr lang="en" altLang="ko-KR" sz="1100" dirty="0">
                <a:latin typeface="Arial" panose="020B0604020202020204" pitchFamily="34" charset="0"/>
                <a:ea typeface="AppleGothic" pitchFamily="2" charset="-127"/>
                <a:cs typeface="Arial" panose="020B0604020202020204" pitchFamily="34" charset="0"/>
              </a:rPr>
              <a:t>, Samuel Fuchs</a:t>
            </a:r>
          </a:p>
        </p:txBody>
      </p:sp>
      <p:sp>
        <p:nvSpPr>
          <p:cNvPr id="22" name="Title 1">
            <a:extLst>
              <a:ext uri="{FF2B5EF4-FFF2-40B4-BE49-F238E27FC236}">
                <a16:creationId xmlns:a16="http://schemas.microsoft.com/office/drawing/2014/main" id="{DCEC279D-C06C-DE4B-9737-2E2E6608AA39}"/>
              </a:ext>
            </a:extLst>
          </p:cNvPr>
          <p:cNvSpPr txBox="1">
            <a:spLocks/>
          </p:cNvSpPr>
          <p:nvPr/>
        </p:nvSpPr>
        <p:spPr bwMode="ltGray">
          <a:xfrm>
            <a:off x="1117415" y="1886242"/>
            <a:ext cx="6868800" cy="3138423"/>
          </a:xfrm>
          <a:prstGeom prst="rect">
            <a:avLst/>
          </a:prstGeom>
        </p:spPr>
        <p:txBody>
          <a:bodyPr vert="horz" lIns="91440" tIns="45720" rIns="91440" bIns="45720" rtlCol="0" anchor="b">
            <a:normAutofit/>
          </a:bodyPr>
          <a:lstStyle>
            <a:lvl1pPr algn="l" defTabSz="914400" rtl="0" eaLnBrk="1" latinLnBrk="1" hangingPunct="1">
              <a:lnSpc>
                <a:spcPct val="93000"/>
              </a:lnSpc>
              <a:spcBef>
                <a:spcPct val="0"/>
              </a:spcBef>
              <a:buNone/>
              <a:defRPr sz="5400" kern="1200" baseline="0">
                <a:solidFill>
                  <a:schemeClr val="bg1"/>
                </a:solidFill>
                <a:latin typeface="+mj-lt"/>
                <a:ea typeface="+mj-ea"/>
                <a:cs typeface="+mj-cs"/>
                <a:sym typeface="Trebuchet MS" panose="020B0603020202020204" pitchFamily="34" charset="0"/>
              </a:defRPr>
            </a:lvl1pPr>
          </a:lstStyle>
          <a:p>
            <a:endParaRPr lang="en-US" dirty="0">
              <a:latin typeface="AppleGothic" pitchFamily="2" charset="-127"/>
              <a:ea typeface="AppleGothic" pitchFamily="2" charset="-127"/>
            </a:endParaRPr>
          </a:p>
        </p:txBody>
      </p:sp>
      <p:sp>
        <p:nvSpPr>
          <p:cNvPr id="24" name="TextBox 23">
            <a:extLst>
              <a:ext uri="{FF2B5EF4-FFF2-40B4-BE49-F238E27FC236}">
                <a16:creationId xmlns:a16="http://schemas.microsoft.com/office/drawing/2014/main" id="{EC545662-F3F6-DC46-9167-133EB2439ED2}"/>
              </a:ext>
            </a:extLst>
          </p:cNvPr>
          <p:cNvSpPr txBox="1"/>
          <p:nvPr/>
        </p:nvSpPr>
        <p:spPr>
          <a:xfrm>
            <a:off x="973981" y="1035043"/>
            <a:ext cx="2327645" cy="861774"/>
          </a:xfrm>
          <a:prstGeom prst="rect">
            <a:avLst/>
          </a:prstGeom>
          <a:noFill/>
        </p:spPr>
        <p:txBody>
          <a:bodyPr wrap="square" rtlCol="0">
            <a:spAutoFit/>
          </a:bodyPr>
          <a:lstStyle/>
          <a:p>
            <a:r>
              <a:rPr kumimoji="1" lang="en-US" altLang="ko-KR" sz="5000" b="1" dirty="0">
                <a:solidFill>
                  <a:schemeClr val="bg1"/>
                </a:solidFill>
                <a:latin typeface="Apple SD Gothic Neo" panose="02000300000000000000" pitchFamily="2" charset="-127"/>
                <a:ea typeface="Apple SD Gothic Neo" panose="02000300000000000000" pitchFamily="2" charset="-127"/>
                <a:cs typeface="Aldhabi" panose="020F0502020204030204" pitchFamily="34" charset="0"/>
              </a:rPr>
              <a:t>B15</a:t>
            </a:r>
            <a:endParaRPr kumimoji="1" lang="ko-KR" altLang="en-US" sz="5000" b="1" dirty="0">
              <a:solidFill>
                <a:schemeClr val="bg1"/>
              </a:solidFill>
              <a:latin typeface="Apple SD Gothic Neo" panose="02000300000000000000" pitchFamily="2" charset="-127"/>
              <a:ea typeface="Apple SD Gothic Neo" panose="02000300000000000000" pitchFamily="2" charset="-127"/>
              <a:cs typeface="Aldhabi" panose="020F0502020204030204" pitchFamily="34" charset="0"/>
            </a:endParaRPr>
          </a:p>
        </p:txBody>
      </p:sp>
      <p:sp>
        <p:nvSpPr>
          <p:cNvPr id="27" name="Title 1">
            <a:extLst>
              <a:ext uri="{FF2B5EF4-FFF2-40B4-BE49-F238E27FC236}">
                <a16:creationId xmlns:a16="http://schemas.microsoft.com/office/drawing/2014/main" id="{3DBB7A80-8A00-8A48-AFED-F868FD2F0589}"/>
              </a:ext>
            </a:extLst>
          </p:cNvPr>
          <p:cNvSpPr txBox="1">
            <a:spLocks/>
          </p:cNvSpPr>
          <p:nvPr/>
        </p:nvSpPr>
        <p:spPr bwMode="ltGray">
          <a:xfrm>
            <a:off x="973981" y="2038642"/>
            <a:ext cx="7122985" cy="3138423"/>
          </a:xfrm>
          <a:prstGeom prst="rect">
            <a:avLst/>
          </a:prstGeom>
        </p:spPr>
        <p:txBody>
          <a:bodyPr vert="horz" lIns="91440" tIns="45720" rIns="91440" bIns="45720" rtlCol="0" anchor="b">
            <a:normAutofit/>
          </a:bodyPr>
          <a:lstStyle>
            <a:lvl1pPr algn="l" defTabSz="914400" rtl="0" eaLnBrk="1" latinLnBrk="1" hangingPunct="1">
              <a:lnSpc>
                <a:spcPct val="93000"/>
              </a:lnSpc>
              <a:spcBef>
                <a:spcPct val="0"/>
              </a:spcBef>
              <a:buNone/>
              <a:defRPr sz="5400" kern="1200" baseline="0">
                <a:solidFill>
                  <a:schemeClr val="bg1"/>
                </a:solidFill>
                <a:latin typeface="+mj-lt"/>
                <a:ea typeface="+mj-ea"/>
                <a:cs typeface="+mj-cs"/>
                <a:sym typeface="Trebuchet MS" panose="020B0603020202020204" pitchFamily="34" charset="0"/>
              </a:defRPr>
            </a:lvl1pPr>
          </a:lstStyle>
          <a:p>
            <a:r>
              <a:rPr lang="en" altLang="ko-KR" sz="4400" b="1" dirty="0" err="1">
                <a:latin typeface="AppleGothic" pitchFamily="2" charset="-127"/>
                <a:ea typeface="AppleGothic" pitchFamily="2" charset="-127"/>
              </a:rPr>
              <a:t>AirBnB</a:t>
            </a:r>
            <a:r>
              <a:rPr lang="en" altLang="ko-KR" sz="4400" b="1" dirty="0">
                <a:latin typeface="AppleGothic" pitchFamily="2" charset="-127"/>
                <a:ea typeface="AppleGothic" pitchFamily="2" charset="-127"/>
              </a:rPr>
              <a:t> Analytics</a:t>
            </a:r>
          </a:p>
          <a:p>
            <a:r>
              <a:rPr lang="en" altLang="ko-KR" sz="4400" b="1" dirty="0">
                <a:latin typeface="AppleGothic" pitchFamily="2" charset="-127"/>
                <a:ea typeface="AppleGothic" pitchFamily="2" charset="-127"/>
              </a:rPr>
              <a:t>Madrid</a:t>
            </a:r>
          </a:p>
        </p:txBody>
      </p:sp>
    </p:spTree>
    <p:extLst>
      <p:ext uri="{BB962C8B-B14F-4D97-AF65-F5344CB8AC3E}">
        <p14:creationId xmlns:p14="http://schemas.microsoft.com/office/powerpoint/2010/main" val="16700262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708CE95-7D26-DD48-99D3-319B88D617A6}"/>
              </a:ext>
            </a:extLst>
          </p:cNvPr>
          <p:cNvSpPr>
            <a:spLocks noGrp="1"/>
          </p:cNvSpPr>
          <p:nvPr>
            <p:ph type="title"/>
          </p:nvPr>
        </p:nvSpPr>
        <p:spPr>
          <a:xfrm>
            <a:off x="452053" y="384061"/>
            <a:ext cx="8520625" cy="837954"/>
          </a:xfrm>
        </p:spPr>
        <p:txBody>
          <a:bodyPr>
            <a:normAutofit/>
          </a:bodyPr>
          <a:lstStyle/>
          <a:p>
            <a:r>
              <a:rPr kumimoji="1" lang="en-US" altLang="ko-KR" sz="3000" b="1" dirty="0">
                <a:latin typeface="AppleGothic" pitchFamily="2" charset="-127"/>
                <a:ea typeface="AppleGothic" pitchFamily="2" charset="-127"/>
              </a:rPr>
              <a:t>Exploratory Data Analysis</a:t>
            </a:r>
            <a:endParaRPr kumimoji="1" lang="ko-KR" altLang="en-US" sz="3000" b="1" dirty="0">
              <a:latin typeface="AppleGothic" pitchFamily="2" charset="-127"/>
              <a:ea typeface="AppleGothic" pitchFamily="2" charset="-127"/>
            </a:endParaRPr>
          </a:p>
        </p:txBody>
      </p:sp>
      <p:sp>
        <p:nvSpPr>
          <p:cNvPr id="17" name="제목 1">
            <a:extLst>
              <a:ext uri="{FF2B5EF4-FFF2-40B4-BE49-F238E27FC236}">
                <a16:creationId xmlns:a16="http://schemas.microsoft.com/office/drawing/2014/main" id="{B3E90D5B-29CA-C94A-AF84-FED32B6536FB}"/>
              </a:ext>
            </a:extLst>
          </p:cNvPr>
          <p:cNvSpPr txBox="1">
            <a:spLocks/>
          </p:cNvSpPr>
          <p:nvPr/>
        </p:nvSpPr>
        <p:spPr>
          <a:xfrm>
            <a:off x="393499" y="-4566557"/>
            <a:ext cx="3323908" cy="4950618"/>
          </a:xfrm>
          <a:prstGeom prst="rect">
            <a:avLst/>
          </a:prstGeom>
        </p:spPr>
        <p:txBody>
          <a:bodyPr vert="horz" lIns="91440" tIns="45720" rIns="91440" bIns="4572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pPr marL="571500" indent="-571500">
              <a:buFont typeface="Wingdings" pitchFamily="2" charset="2"/>
              <a:buChar char="§"/>
            </a:pPr>
            <a:endParaRPr kumimoji="1" lang="ko-KR" altLang="en-US" sz="2400" b="1" dirty="0">
              <a:latin typeface="AppleGothic" pitchFamily="2" charset="-127"/>
              <a:ea typeface="AppleGothic" pitchFamily="2" charset="-127"/>
            </a:endParaRPr>
          </a:p>
        </p:txBody>
      </p:sp>
      <p:sp>
        <p:nvSpPr>
          <p:cNvPr id="41" name="Left Brace 31">
            <a:extLst>
              <a:ext uri="{FF2B5EF4-FFF2-40B4-BE49-F238E27FC236}">
                <a16:creationId xmlns:a16="http://schemas.microsoft.com/office/drawing/2014/main" id="{D73CD5AF-B7D2-AC49-B20F-50A5E8AE8ED0}"/>
              </a:ext>
            </a:extLst>
          </p:cNvPr>
          <p:cNvSpPr>
            <a:spLocks/>
          </p:cNvSpPr>
          <p:nvPr/>
        </p:nvSpPr>
        <p:spPr>
          <a:xfrm flipV="1">
            <a:off x="7336926" y="527883"/>
            <a:ext cx="194074" cy="2582169"/>
          </a:xfrm>
          <a:prstGeom prst="leftBrace">
            <a:avLst>
              <a:gd name="adj1" fmla="val 62660"/>
              <a:gd name="adj2" fmla="val 50000"/>
            </a:avLst>
          </a:prstGeom>
          <a:ln w="12700" cmpd="sng">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uFillTx/>
            </a:endParaRPr>
          </a:p>
        </p:txBody>
      </p:sp>
      <p:sp>
        <p:nvSpPr>
          <p:cNvPr id="42" name="TextBox 41">
            <a:extLst>
              <a:ext uri="{FF2B5EF4-FFF2-40B4-BE49-F238E27FC236}">
                <a16:creationId xmlns:a16="http://schemas.microsoft.com/office/drawing/2014/main" id="{03BE4DD1-90B5-C546-90E0-C999BF8C6D2C}"/>
              </a:ext>
            </a:extLst>
          </p:cNvPr>
          <p:cNvSpPr txBox="1"/>
          <p:nvPr/>
        </p:nvSpPr>
        <p:spPr>
          <a:xfrm rot="16200000">
            <a:off x="6669419" y="1665078"/>
            <a:ext cx="999120" cy="307777"/>
          </a:xfrm>
          <a:prstGeom prst="rect">
            <a:avLst/>
          </a:prstGeom>
          <a:noFill/>
        </p:spPr>
        <p:txBody>
          <a:bodyPr wrap="none" rtlCol="0">
            <a:spAutoFit/>
          </a:bodyPr>
          <a:lstStyle/>
          <a:p>
            <a:r>
              <a:rPr kumimoji="1" lang="en-US" altLang="ko-KR" sz="1400" dirty="0"/>
              <a:t>Categorical</a:t>
            </a:r>
            <a:endParaRPr kumimoji="1" lang="ko-KR" altLang="en-US" sz="1400" dirty="0"/>
          </a:p>
        </p:txBody>
      </p:sp>
      <p:sp>
        <p:nvSpPr>
          <p:cNvPr id="59" name="BoxHeader">
            <a:extLst>
              <a:ext uri="{FF2B5EF4-FFF2-40B4-BE49-F238E27FC236}">
                <a16:creationId xmlns:a16="http://schemas.microsoft.com/office/drawing/2014/main" id="{58B54EB8-3D54-1C47-A88D-60B19D91CE8A}"/>
              </a:ext>
            </a:extLst>
          </p:cNvPr>
          <p:cNvSpPr>
            <a:spLocks noChangeArrowheads="1"/>
          </p:cNvSpPr>
          <p:nvPr/>
        </p:nvSpPr>
        <p:spPr bwMode="gray">
          <a:xfrm>
            <a:off x="590887" y="1540990"/>
            <a:ext cx="2902334" cy="530225"/>
          </a:xfrm>
          <a:prstGeom prst="rect">
            <a:avLst/>
          </a:prstGeom>
          <a:solidFill>
            <a:srgbClr val="B92E2F"/>
          </a:solidFill>
          <a:ln w="9525" algn="ctr">
            <a:noFill/>
            <a:miter lim="800000"/>
            <a:headEnd type="none" w="lg" len="lg"/>
            <a:tailEnd type="none" w="lg" len="lg"/>
          </a:ln>
        </p:spPr>
        <p:txBody>
          <a:bodyPr tIns="91440" bIns="91440" anchor="ctr"/>
          <a:lstStyle/>
          <a:p>
            <a:pPr algn="ctr"/>
            <a:r>
              <a:rPr lang="en-US" altLang="ko-KR" sz="1600" b="1" dirty="0">
                <a:solidFill>
                  <a:srgbClr val="FFFFFF"/>
                </a:solidFill>
                <a:uFillTx/>
                <a:latin typeface="Arial" pitchFamily="34" charset="0"/>
                <a:cs typeface="Arial" pitchFamily="34" charset="0"/>
              </a:rPr>
              <a:t>Description of Data</a:t>
            </a:r>
            <a:endParaRPr lang="en-US" sz="1600" b="1" dirty="0">
              <a:solidFill>
                <a:srgbClr val="FFFFFF"/>
              </a:solidFill>
              <a:uFillTx/>
              <a:latin typeface="Arial" pitchFamily="34" charset="0"/>
              <a:cs typeface="Arial" pitchFamily="34" charset="0"/>
            </a:endParaRPr>
          </a:p>
        </p:txBody>
      </p:sp>
      <p:sp>
        <p:nvSpPr>
          <p:cNvPr id="60" name="BoxContent">
            <a:extLst>
              <a:ext uri="{FF2B5EF4-FFF2-40B4-BE49-F238E27FC236}">
                <a16:creationId xmlns:a16="http://schemas.microsoft.com/office/drawing/2014/main" id="{865F7CA3-3C8F-174C-B2D4-7264AF53E413}"/>
              </a:ext>
            </a:extLst>
          </p:cNvPr>
          <p:cNvSpPr>
            <a:spLocks noChangeArrowheads="1"/>
          </p:cNvSpPr>
          <p:nvPr/>
        </p:nvSpPr>
        <p:spPr bwMode="gray">
          <a:xfrm>
            <a:off x="590887" y="2152315"/>
            <a:ext cx="2902334" cy="3744570"/>
          </a:xfrm>
          <a:prstGeom prst="rect">
            <a:avLst/>
          </a:prstGeom>
          <a:solidFill>
            <a:srgbClr val="E8E6E6"/>
          </a:solidFill>
          <a:ln w="9525" algn="ctr">
            <a:noFill/>
            <a:miter lim="800000"/>
            <a:headEnd type="none" w="lg" len="lg"/>
            <a:tailEnd type="none" w="lg" len="lg"/>
          </a:ln>
        </p:spPr>
        <p:txBody>
          <a:bodyPr tIns="91440" bIns="91440"/>
          <a:lstStyle/>
          <a:p>
            <a:pPr marL="288925" lvl="1" indent="-174625" fontAlgn="base">
              <a:buClr>
                <a:srgbClr val="177B57"/>
              </a:buClr>
              <a:buSzPct val="100000"/>
              <a:buFont typeface="Arial"/>
              <a:buChar char="•"/>
            </a:pPr>
            <a:endParaRPr lang="en-US" sz="1400" dirty="0">
              <a:solidFill>
                <a:srgbClr val="000000"/>
              </a:solidFill>
              <a:uFillTx/>
              <a:latin typeface="Arial"/>
              <a:cs typeface="Arial" pitchFamily="34" charset="0"/>
              <a:sym typeface="Wingdings" pitchFamily="2" charset="2"/>
            </a:endParaRPr>
          </a:p>
          <a:p>
            <a:pPr marL="288925" lvl="1" indent="-174625">
              <a:buClr>
                <a:srgbClr val="177B57"/>
              </a:buClr>
              <a:buFontTx/>
              <a:buChar char="•"/>
            </a:pPr>
            <a:r>
              <a:rPr lang="en" altLang="ko-KR" sz="1400" dirty="0">
                <a:solidFill>
                  <a:srgbClr val="2C3E50"/>
                </a:solidFill>
                <a:latin typeface="Lato" panose="020F0502020204030203" pitchFamily="34" charset="0"/>
              </a:rPr>
              <a:t>After we had downloaded the raw data, we observed that there are:</a:t>
            </a:r>
          </a:p>
          <a:p>
            <a:pPr marL="288925" lvl="1" indent="-174625">
              <a:buClr>
                <a:srgbClr val="177B57"/>
              </a:buClr>
              <a:buFontTx/>
              <a:buChar char="•"/>
            </a:pPr>
            <a:endParaRPr lang="en" altLang="ko-KR" sz="1400" dirty="0">
              <a:solidFill>
                <a:srgbClr val="2C3E50"/>
              </a:solidFill>
              <a:latin typeface="Lato" panose="020F0502020204030203" pitchFamily="34" charset="0"/>
            </a:endParaRPr>
          </a:p>
          <a:p>
            <a:pPr marL="540000" lvl="2" indent="-285750">
              <a:buClr>
                <a:srgbClr val="177B57"/>
              </a:buClr>
              <a:buFont typeface="Wingdings" pitchFamily="2" charset="2"/>
              <a:buChar char="ü"/>
            </a:pPr>
            <a:r>
              <a:rPr lang="en" altLang="ko-KR" sz="1400" dirty="0">
                <a:solidFill>
                  <a:srgbClr val="2C3E50"/>
                </a:solidFill>
                <a:latin typeface="Lato" panose="020F0502020204030203" pitchFamily="34" charset="0"/>
              </a:rPr>
              <a:t>74 variables</a:t>
            </a:r>
          </a:p>
          <a:p>
            <a:pPr marL="540000" lvl="2" indent="-285750">
              <a:buClr>
                <a:srgbClr val="177B57"/>
              </a:buClr>
              <a:buFont typeface="Wingdings" pitchFamily="2" charset="2"/>
              <a:buChar char="ü"/>
            </a:pPr>
            <a:endParaRPr lang="en" altLang="ko-KR" sz="1400" dirty="0">
              <a:solidFill>
                <a:srgbClr val="2C3E50"/>
              </a:solidFill>
              <a:latin typeface="Lato" panose="020F0502020204030203" pitchFamily="34" charset="0"/>
            </a:endParaRPr>
          </a:p>
          <a:p>
            <a:pPr marL="540000" lvl="2" indent="-285750">
              <a:buClr>
                <a:srgbClr val="177B57"/>
              </a:buClr>
              <a:buFont typeface="Wingdings" pitchFamily="2" charset="2"/>
              <a:buChar char="ü"/>
            </a:pPr>
            <a:r>
              <a:rPr lang="en" altLang="ko-KR" sz="1400" dirty="0">
                <a:solidFill>
                  <a:srgbClr val="2C3E50"/>
                </a:solidFill>
                <a:latin typeface="Lato" panose="020F0502020204030203" pitchFamily="34" charset="0"/>
              </a:rPr>
              <a:t>18,909 observations </a:t>
            </a:r>
          </a:p>
          <a:p>
            <a:pPr marL="540000" lvl="2" indent="-285750">
              <a:buClr>
                <a:srgbClr val="177B57"/>
              </a:buClr>
              <a:buFont typeface="Wingdings" pitchFamily="2" charset="2"/>
              <a:buChar char="ü"/>
            </a:pPr>
            <a:endParaRPr lang="en" altLang="ko-KR" sz="1400" dirty="0">
              <a:solidFill>
                <a:srgbClr val="2C3E50"/>
              </a:solidFill>
              <a:latin typeface="Lato" panose="020F0502020204030203" pitchFamily="34" charset="0"/>
            </a:endParaRPr>
          </a:p>
          <a:p>
            <a:pPr marL="540000" lvl="2" indent="-285750">
              <a:buClr>
                <a:srgbClr val="177B57"/>
              </a:buClr>
              <a:buFont typeface="Wingdings" pitchFamily="2" charset="2"/>
              <a:buChar char="ü"/>
            </a:pPr>
            <a:r>
              <a:rPr lang="en" altLang="ko-KR" sz="1400" dirty="0">
                <a:solidFill>
                  <a:srgbClr val="2C3E50"/>
                </a:solidFill>
                <a:latin typeface="Lato" panose="020F0502020204030203" pitchFamily="34" charset="0"/>
              </a:rPr>
              <a:t>37 variables in numeric (e.g., id or </a:t>
            </a:r>
            <a:r>
              <a:rPr lang="en" altLang="ko-KR" sz="1400" dirty="0" err="1">
                <a:solidFill>
                  <a:srgbClr val="2C3E50"/>
                </a:solidFill>
                <a:latin typeface="Lato" panose="020F0502020204030203" pitchFamily="34" charset="0"/>
              </a:rPr>
              <a:t>scrape_id</a:t>
            </a:r>
            <a:r>
              <a:rPr lang="en" altLang="ko-KR" sz="1400" dirty="0">
                <a:solidFill>
                  <a:srgbClr val="2C3E50"/>
                </a:solidFill>
                <a:latin typeface="Lato" panose="020F0502020204030203" pitchFamily="34" charset="0"/>
              </a:rPr>
              <a:t>)</a:t>
            </a:r>
          </a:p>
          <a:p>
            <a:pPr marL="540000" lvl="2" indent="-285750">
              <a:buClr>
                <a:srgbClr val="177B57"/>
              </a:buClr>
              <a:buFont typeface="Wingdings" pitchFamily="2" charset="2"/>
              <a:buChar char="ü"/>
            </a:pPr>
            <a:endParaRPr lang="en" altLang="ko-KR" sz="1400" dirty="0">
              <a:solidFill>
                <a:srgbClr val="2C3E50"/>
              </a:solidFill>
              <a:latin typeface="Lato" panose="020F0502020204030203" pitchFamily="34" charset="0"/>
            </a:endParaRPr>
          </a:p>
          <a:p>
            <a:pPr marL="540000" lvl="2" indent="-285750">
              <a:buClr>
                <a:srgbClr val="177B57"/>
              </a:buClr>
              <a:buFont typeface="Wingdings" pitchFamily="2" charset="2"/>
              <a:buChar char="ü"/>
            </a:pPr>
            <a:r>
              <a:rPr lang="en" altLang="ko-KR" sz="1400" dirty="0">
                <a:solidFill>
                  <a:srgbClr val="2C3E50"/>
                </a:solidFill>
                <a:latin typeface="Lato" panose="020F0502020204030203" pitchFamily="34" charset="0"/>
              </a:rPr>
              <a:t>25 variables in character (e.g., </a:t>
            </a:r>
            <a:r>
              <a:rPr lang="en" altLang="ko-KR" sz="1400" dirty="0" err="1">
                <a:solidFill>
                  <a:srgbClr val="2C3E50"/>
                </a:solidFill>
                <a:latin typeface="Lato" panose="020F0502020204030203" pitchFamily="34" charset="0"/>
              </a:rPr>
              <a:t>listing_url</a:t>
            </a:r>
            <a:r>
              <a:rPr lang="en" altLang="ko-KR" sz="1400" dirty="0">
                <a:solidFill>
                  <a:srgbClr val="2C3E50"/>
                </a:solidFill>
                <a:latin typeface="Lato" panose="020F0502020204030203" pitchFamily="34" charset="0"/>
              </a:rPr>
              <a:t> or name).</a:t>
            </a:r>
          </a:p>
          <a:p>
            <a:pPr marL="288925" lvl="1" indent="-174625">
              <a:buClr>
                <a:srgbClr val="177B57"/>
              </a:buClr>
              <a:buFontTx/>
              <a:buChar char="•"/>
            </a:pPr>
            <a:endParaRPr lang="en-US" sz="1400" dirty="0">
              <a:solidFill>
                <a:srgbClr val="000000"/>
              </a:solidFill>
              <a:uFillTx/>
              <a:latin typeface="Arial" pitchFamily="34" charset="0"/>
              <a:cs typeface="Arial" pitchFamily="34" charset="0"/>
            </a:endParaRPr>
          </a:p>
        </p:txBody>
      </p:sp>
      <p:sp>
        <p:nvSpPr>
          <p:cNvPr id="68" name="Isosceles Triangle 60">
            <a:extLst>
              <a:ext uri="{FF2B5EF4-FFF2-40B4-BE49-F238E27FC236}">
                <a16:creationId xmlns:a16="http://schemas.microsoft.com/office/drawing/2014/main" id="{4E343A09-A9B9-0C45-84DD-E35079BB6F27}"/>
              </a:ext>
            </a:extLst>
          </p:cNvPr>
          <p:cNvSpPr>
            <a:spLocks/>
          </p:cNvSpPr>
          <p:nvPr/>
        </p:nvSpPr>
        <p:spPr>
          <a:xfrm rot="16200000" flipV="1">
            <a:off x="3439420" y="3518541"/>
            <a:ext cx="530226" cy="331827"/>
          </a:xfrm>
          <a:prstGeom prst="triangl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uFillTx/>
            </a:endParaRPr>
          </a:p>
        </p:txBody>
      </p:sp>
      <p:sp>
        <p:nvSpPr>
          <p:cNvPr id="72" name="BoxHeader">
            <a:extLst>
              <a:ext uri="{FF2B5EF4-FFF2-40B4-BE49-F238E27FC236}">
                <a16:creationId xmlns:a16="http://schemas.microsoft.com/office/drawing/2014/main" id="{435DB6C6-D4DF-9A42-99A7-DC669A613DCE}"/>
              </a:ext>
            </a:extLst>
          </p:cNvPr>
          <p:cNvSpPr>
            <a:spLocks noChangeArrowheads="1"/>
          </p:cNvSpPr>
          <p:nvPr/>
        </p:nvSpPr>
        <p:spPr bwMode="gray">
          <a:xfrm>
            <a:off x="3915846" y="1540990"/>
            <a:ext cx="2902334" cy="530225"/>
          </a:xfrm>
          <a:prstGeom prst="rect">
            <a:avLst/>
          </a:prstGeom>
          <a:solidFill>
            <a:srgbClr val="B92E2F"/>
          </a:solidFill>
          <a:ln w="9525" algn="ctr">
            <a:noFill/>
            <a:miter lim="800000"/>
            <a:headEnd type="none" w="lg" len="lg"/>
            <a:tailEnd type="none" w="lg" len="lg"/>
          </a:ln>
        </p:spPr>
        <p:txBody>
          <a:bodyPr tIns="91440" bIns="91440" anchor="ctr"/>
          <a:lstStyle/>
          <a:p>
            <a:pPr algn="ctr"/>
            <a:r>
              <a:rPr lang="en-US" altLang="ko-KR" sz="1600" b="1" dirty="0">
                <a:solidFill>
                  <a:srgbClr val="FFFFFF"/>
                </a:solidFill>
                <a:uFillTx/>
                <a:latin typeface="Arial" pitchFamily="34" charset="0"/>
                <a:cs typeface="Arial" pitchFamily="34" charset="0"/>
              </a:rPr>
              <a:t>Key Variables</a:t>
            </a:r>
            <a:endParaRPr lang="en-US" sz="1600" b="1" dirty="0">
              <a:solidFill>
                <a:srgbClr val="FFFFFF"/>
              </a:solidFill>
              <a:uFillTx/>
              <a:latin typeface="Arial" pitchFamily="34" charset="0"/>
              <a:cs typeface="Arial" pitchFamily="34" charset="0"/>
            </a:endParaRPr>
          </a:p>
        </p:txBody>
      </p:sp>
      <p:sp>
        <p:nvSpPr>
          <p:cNvPr id="73" name="BoxContent">
            <a:extLst>
              <a:ext uri="{FF2B5EF4-FFF2-40B4-BE49-F238E27FC236}">
                <a16:creationId xmlns:a16="http://schemas.microsoft.com/office/drawing/2014/main" id="{C1E36EC1-3F6D-0D4B-90A8-FC0C93A59525}"/>
              </a:ext>
            </a:extLst>
          </p:cNvPr>
          <p:cNvSpPr>
            <a:spLocks noChangeArrowheads="1"/>
          </p:cNvSpPr>
          <p:nvPr/>
        </p:nvSpPr>
        <p:spPr bwMode="gray">
          <a:xfrm>
            <a:off x="3915846" y="2152315"/>
            <a:ext cx="2902334" cy="3744570"/>
          </a:xfrm>
          <a:prstGeom prst="rect">
            <a:avLst/>
          </a:prstGeom>
          <a:solidFill>
            <a:srgbClr val="E8E6E6"/>
          </a:solidFill>
          <a:ln w="9525" algn="ctr">
            <a:noFill/>
            <a:miter lim="800000"/>
            <a:headEnd type="none" w="lg" len="lg"/>
            <a:tailEnd type="none" w="lg" len="lg"/>
          </a:ln>
        </p:spPr>
        <p:txBody>
          <a:bodyPr tIns="91440" bIns="91440"/>
          <a:lstStyle/>
          <a:p>
            <a:pPr marL="288925" lvl="1" indent="-174625" fontAlgn="base">
              <a:buClr>
                <a:srgbClr val="177B57"/>
              </a:buClr>
              <a:buSzPct val="100000"/>
              <a:buFont typeface="Arial"/>
              <a:buChar char="•"/>
            </a:pPr>
            <a:endParaRPr lang="en-US" sz="1400" dirty="0">
              <a:solidFill>
                <a:srgbClr val="000000"/>
              </a:solidFill>
              <a:uFillTx/>
              <a:latin typeface="Arial"/>
              <a:cs typeface="Arial" pitchFamily="34" charset="0"/>
              <a:sym typeface="Wingdings" pitchFamily="2" charset="2"/>
            </a:endParaRPr>
          </a:p>
          <a:p>
            <a:pPr marL="288925" lvl="1" indent="-174625">
              <a:buClr>
                <a:srgbClr val="177B57"/>
              </a:buClr>
              <a:buFontTx/>
              <a:buChar char="•"/>
            </a:pPr>
            <a:r>
              <a:rPr lang="en" altLang="ko-KR" sz="1400" dirty="0">
                <a:solidFill>
                  <a:srgbClr val="2C3E50"/>
                </a:solidFill>
                <a:latin typeface="Lato" panose="020F0502020204030203" pitchFamily="34" charset="0"/>
              </a:rPr>
              <a:t>After we used histograms and bar plots to visualize the data we decided to focus on some key variables:</a:t>
            </a:r>
          </a:p>
          <a:p>
            <a:pPr marL="288925" lvl="1" indent="-174625">
              <a:buClr>
                <a:srgbClr val="177B57"/>
              </a:buClr>
              <a:buFontTx/>
              <a:buChar char="•"/>
            </a:pPr>
            <a:endParaRPr lang="en" altLang="ko-KR" sz="1400" dirty="0">
              <a:solidFill>
                <a:srgbClr val="2C3E50"/>
              </a:solidFill>
              <a:latin typeface="Lato" panose="020F0502020204030203" pitchFamily="34" charset="0"/>
            </a:endParaRPr>
          </a:p>
        </p:txBody>
      </p:sp>
      <p:graphicFrame>
        <p:nvGraphicFramePr>
          <p:cNvPr id="4" name="표 3">
            <a:extLst>
              <a:ext uri="{FF2B5EF4-FFF2-40B4-BE49-F238E27FC236}">
                <a16:creationId xmlns:a16="http://schemas.microsoft.com/office/drawing/2014/main" id="{14BB6C0C-F1A2-CE40-B351-2AA8FA644B9D}"/>
              </a:ext>
            </a:extLst>
          </p:cNvPr>
          <p:cNvGraphicFramePr>
            <a:graphicFrameLocks noGrp="1"/>
          </p:cNvGraphicFramePr>
          <p:nvPr>
            <p:extLst>
              <p:ext uri="{D42A27DB-BD31-4B8C-83A1-F6EECF244321}">
                <p14:modId xmlns:p14="http://schemas.microsoft.com/office/powerpoint/2010/main" val="1507849641"/>
              </p:ext>
            </p:extLst>
          </p:nvPr>
        </p:nvGraphicFramePr>
        <p:xfrm>
          <a:off x="4400796" y="3612402"/>
          <a:ext cx="1983952" cy="2058230"/>
        </p:xfrm>
        <a:graphic>
          <a:graphicData uri="http://schemas.openxmlformats.org/drawingml/2006/table">
            <a:tbl>
              <a:tblPr>
                <a:tableStyleId>{93296810-A885-4BE3-A3E7-6D5BEEA58F35}</a:tableStyleId>
              </a:tblPr>
              <a:tblGrid>
                <a:gridCol w="1983952">
                  <a:extLst>
                    <a:ext uri="{9D8B030D-6E8A-4147-A177-3AD203B41FA5}">
                      <a16:colId xmlns:a16="http://schemas.microsoft.com/office/drawing/2014/main" val="4156955382"/>
                    </a:ext>
                  </a:extLst>
                </a:gridCol>
              </a:tblGrid>
              <a:tr h="205823">
                <a:tc>
                  <a:txBody>
                    <a:bodyPr/>
                    <a:lstStyle/>
                    <a:p>
                      <a:pPr marL="228600" indent="-228600" algn="l" fontAlgn="b">
                        <a:buFont typeface="Wingdings" pitchFamily="2" charset="2"/>
                        <a:buChar char="ü"/>
                      </a:pPr>
                      <a:r>
                        <a:rPr lang="en" sz="1200" u="none" strike="noStrike" dirty="0" err="1">
                          <a:effectLst/>
                        </a:rPr>
                        <a:t>prop_type_simplified</a:t>
                      </a:r>
                      <a:r>
                        <a:rPr lang="en" sz="1200" u="none" strike="noStrike" dirty="0">
                          <a:effectLst/>
                        </a:rPr>
                        <a:t> </a:t>
                      </a:r>
                      <a:endParaRPr lang="en" sz="1200" b="0" i="0" u="none" strike="noStrike" dirty="0">
                        <a:solidFill>
                          <a:srgbClr val="7B8A8B"/>
                        </a:solidFill>
                        <a:effectLst/>
                        <a:latin typeface="Courier New" panose="02070309020205020404" pitchFamily="49" charset="0"/>
                      </a:endParaRPr>
                    </a:p>
                  </a:txBody>
                  <a:tcPr marL="9525" marR="9525" marT="9525"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76420195"/>
                  </a:ext>
                </a:extLst>
              </a:tr>
              <a:tr h="205823">
                <a:tc>
                  <a:txBody>
                    <a:bodyPr/>
                    <a:lstStyle/>
                    <a:p>
                      <a:pPr marL="228600" indent="-228600" algn="l" fontAlgn="b">
                        <a:buFont typeface="Wingdings" pitchFamily="2" charset="2"/>
                        <a:buChar char="ü"/>
                      </a:pPr>
                      <a:r>
                        <a:rPr lang="en" sz="1200" u="none" strike="noStrike" dirty="0" err="1">
                          <a:effectLst/>
                        </a:rPr>
                        <a:t>neighbourhood_simplified</a:t>
                      </a:r>
                      <a:endParaRPr lang="en" sz="1200" b="0" i="0" u="none" strike="noStrike" dirty="0">
                        <a:solidFill>
                          <a:srgbClr val="7B8A8B"/>
                        </a:solidFill>
                        <a:effectLst/>
                        <a:latin typeface="Courier New" panose="02070309020205020404" pitchFamily="49" charset="0"/>
                      </a:endParaRPr>
                    </a:p>
                  </a:txBody>
                  <a:tcPr marL="9525" marR="9525" marT="9525"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2880078"/>
                  </a:ext>
                </a:extLst>
              </a:tr>
              <a:tr h="205823">
                <a:tc>
                  <a:txBody>
                    <a:bodyPr/>
                    <a:lstStyle/>
                    <a:p>
                      <a:pPr marL="228600" indent="-228600" algn="l" fontAlgn="b">
                        <a:buFont typeface="Wingdings" pitchFamily="2" charset="2"/>
                        <a:buChar char="ü"/>
                      </a:pPr>
                      <a:r>
                        <a:rPr lang="en" sz="1200" u="none" strike="noStrike" dirty="0" err="1">
                          <a:effectLst/>
                        </a:rPr>
                        <a:t>instant_bookable</a:t>
                      </a:r>
                      <a:endParaRPr lang="en" sz="1200" b="0" i="0" u="none" strike="noStrike" dirty="0">
                        <a:solidFill>
                          <a:srgbClr val="7B8A8B"/>
                        </a:solidFill>
                        <a:effectLst/>
                        <a:latin typeface="Courier New" panose="02070309020205020404" pitchFamily="49" charset="0"/>
                      </a:endParaRPr>
                    </a:p>
                  </a:txBody>
                  <a:tcPr marL="9525" marR="9525" marT="9525"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41449897"/>
                  </a:ext>
                </a:extLst>
              </a:tr>
              <a:tr h="205823">
                <a:tc>
                  <a:txBody>
                    <a:bodyPr/>
                    <a:lstStyle/>
                    <a:p>
                      <a:pPr marL="228600" indent="-228600" algn="l" fontAlgn="b">
                        <a:buFont typeface="Wingdings" pitchFamily="2" charset="2"/>
                        <a:buChar char="ü"/>
                      </a:pPr>
                      <a:r>
                        <a:rPr lang="en" sz="1200" u="none" strike="noStrike" dirty="0">
                          <a:effectLst/>
                        </a:rPr>
                        <a:t>availability_30</a:t>
                      </a:r>
                      <a:endParaRPr lang="en" sz="1200" b="0" i="0" u="none" strike="noStrike" dirty="0">
                        <a:solidFill>
                          <a:srgbClr val="7B8A8B"/>
                        </a:solidFill>
                        <a:effectLst/>
                        <a:latin typeface="Courier New" panose="02070309020205020404" pitchFamily="49" charset="0"/>
                      </a:endParaRPr>
                    </a:p>
                  </a:txBody>
                  <a:tcPr marL="9525" marR="9525" marT="9525"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19902910"/>
                  </a:ext>
                </a:extLst>
              </a:tr>
              <a:tr h="205823">
                <a:tc>
                  <a:txBody>
                    <a:bodyPr/>
                    <a:lstStyle/>
                    <a:p>
                      <a:pPr marL="228600" indent="-228600" algn="l" fontAlgn="b">
                        <a:buFont typeface="Wingdings" pitchFamily="2" charset="2"/>
                        <a:buChar char="ü"/>
                      </a:pPr>
                      <a:r>
                        <a:rPr lang="en" sz="1200" u="none" strike="noStrike" dirty="0" err="1">
                          <a:effectLst/>
                        </a:rPr>
                        <a:t>host_is_superhost</a:t>
                      </a:r>
                      <a:endParaRPr lang="en" sz="1200" b="0" i="0" u="none" strike="noStrike" dirty="0">
                        <a:solidFill>
                          <a:srgbClr val="7B8A8B"/>
                        </a:solidFill>
                        <a:effectLst/>
                        <a:latin typeface="Courier New" panose="02070309020205020404" pitchFamily="49" charset="0"/>
                      </a:endParaRPr>
                    </a:p>
                  </a:txBody>
                  <a:tcPr marL="9525" marR="9525" marT="9525"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75025397"/>
                  </a:ext>
                </a:extLst>
              </a:tr>
              <a:tr h="205823">
                <a:tc>
                  <a:txBody>
                    <a:bodyPr/>
                    <a:lstStyle/>
                    <a:p>
                      <a:pPr marL="228600" indent="-228600" algn="l" fontAlgn="b">
                        <a:buFont typeface="Wingdings" pitchFamily="2" charset="2"/>
                        <a:buChar char="ü"/>
                      </a:pPr>
                      <a:r>
                        <a:rPr lang="en" sz="1200" u="none" strike="noStrike" dirty="0">
                          <a:effectLst/>
                        </a:rPr>
                        <a:t>bathrooms</a:t>
                      </a:r>
                      <a:endParaRPr lang="en" sz="1200" b="0" i="0" u="none" strike="noStrike" dirty="0">
                        <a:solidFill>
                          <a:srgbClr val="7B8A8B"/>
                        </a:solidFill>
                        <a:effectLst/>
                        <a:latin typeface="Courier New" panose="02070309020205020404" pitchFamily="49" charset="0"/>
                      </a:endParaRPr>
                    </a:p>
                  </a:txBody>
                  <a:tcPr marL="9525" marR="9525" marT="9525"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66812758"/>
                  </a:ext>
                </a:extLst>
              </a:tr>
              <a:tr h="205823">
                <a:tc>
                  <a:txBody>
                    <a:bodyPr/>
                    <a:lstStyle/>
                    <a:p>
                      <a:pPr marL="228600" indent="-228600" algn="l" fontAlgn="b">
                        <a:buFont typeface="Wingdings" pitchFamily="2" charset="2"/>
                        <a:buChar char="ü"/>
                      </a:pPr>
                      <a:r>
                        <a:rPr lang="en" sz="1200" u="none" strike="noStrike" dirty="0">
                          <a:effectLst/>
                        </a:rPr>
                        <a:t>bedrooms </a:t>
                      </a:r>
                      <a:endParaRPr lang="en" sz="1200" b="0" i="0" u="none" strike="noStrike" dirty="0">
                        <a:solidFill>
                          <a:srgbClr val="7B8A8B"/>
                        </a:solidFill>
                        <a:effectLst/>
                        <a:latin typeface="Courier New" panose="02070309020205020404" pitchFamily="49" charset="0"/>
                      </a:endParaRPr>
                    </a:p>
                  </a:txBody>
                  <a:tcPr marL="9525" marR="9525" marT="9525"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23053067"/>
                  </a:ext>
                </a:extLst>
              </a:tr>
              <a:tr h="205823">
                <a:tc>
                  <a:txBody>
                    <a:bodyPr/>
                    <a:lstStyle/>
                    <a:p>
                      <a:pPr marL="228600" indent="-228600" algn="l" fontAlgn="b">
                        <a:buFont typeface="Wingdings" pitchFamily="2" charset="2"/>
                        <a:buChar char="ü"/>
                      </a:pPr>
                      <a:r>
                        <a:rPr lang="en" sz="1200" u="none" strike="noStrike" dirty="0">
                          <a:effectLst/>
                        </a:rPr>
                        <a:t>accommodates</a:t>
                      </a:r>
                      <a:endParaRPr lang="en" sz="1200" b="0" i="0" u="none" strike="noStrike" dirty="0">
                        <a:solidFill>
                          <a:srgbClr val="7B8A8B"/>
                        </a:solidFill>
                        <a:effectLst/>
                        <a:latin typeface="Courier New" panose="02070309020205020404" pitchFamily="49" charset="0"/>
                      </a:endParaRPr>
                    </a:p>
                  </a:txBody>
                  <a:tcPr marL="9525" marR="9525" marT="9525"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16315725"/>
                  </a:ext>
                </a:extLst>
              </a:tr>
              <a:tr h="205823">
                <a:tc>
                  <a:txBody>
                    <a:bodyPr/>
                    <a:lstStyle/>
                    <a:p>
                      <a:pPr marL="228600" indent="-228600" algn="l" fontAlgn="b">
                        <a:buFont typeface="Wingdings" pitchFamily="2" charset="2"/>
                        <a:buChar char="ü"/>
                      </a:pPr>
                      <a:r>
                        <a:rPr lang="en" sz="1200" u="none" strike="noStrike" dirty="0" err="1">
                          <a:effectLst/>
                        </a:rPr>
                        <a:t>review_scores_rating</a:t>
                      </a:r>
                      <a:endParaRPr lang="en" sz="1200" b="0" i="0" u="none" strike="noStrike" dirty="0">
                        <a:solidFill>
                          <a:srgbClr val="7B8A8B"/>
                        </a:solidFill>
                        <a:effectLst/>
                        <a:latin typeface="Courier New" panose="02070309020205020404" pitchFamily="49" charset="0"/>
                      </a:endParaRPr>
                    </a:p>
                  </a:txBody>
                  <a:tcPr marL="9525" marR="9525" marT="9525"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59419842"/>
                  </a:ext>
                </a:extLst>
              </a:tr>
              <a:tr h="205823">
                <a:tc>
                  <a:txBody>
                    <a:bodyPr/>
                    <a:lstStyle/>
                    <a:p>
                      <a:pPr marL="228600" indent="-228600" algn="l" fontAlgn="b">
                        <a:buFont typeface="Wingdings" pitchFamily="2" charset="2"/>
                        <a:buChar char="ü"/>
                      </a:pPr>
                      <a:r>
                        <a:rPr lang="en" sz="1200" u="none" strike="noStrike" dirty="0" err="1">
                          <a:effectLst/>
                        </a:rPr>
                        <a:t>reviews_per_month</a:t>
                      </a:r>
                      <a:endParaRPr lang="en" sz="1200" b="0" i="0" u="none" strike="noStrike" dirty="0">
                        <a:solidFill>
                          <a:srgbClr val="7B8A8B"/>
                        </a:solidFill>
                        <a:effectLst/>
                        <a:latin typeface="Courier New" panose="02070309020205020404" pitchFamily="49" charset="0"/>
                      </a:endParaRPr>
                    </a:p>
                  </a:txBody>
                  <a:tcPr marL="9525" marR="9525" marT="9525"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1736277"/>
                  </a:ext>
                </a:extLst>
              </a:tr>
            </a:tbl>
          </a:graphicData>
        </a:graphic>
      </p:graphicFrame>
      <p:pic>
        <p:nvPicPr>
          <p:cNvPr id="12" name="그림 11">
            <a:extLst>
              <a:ext uri="{FF2B5EF4-FFF2-40B4-BE49-F238E27FC236}">
                <a16:creationId xmlns:a16="http://schemas.microsoft.com/office/drawing/2014/main" id="{CF1AA1A4-013A-8647-9CCD-BD2B34B7698D}"/>
              </a:ext>
            </a:extLst>
          </p:cNvPr>
          <p:cNvPicPr>
            <a:picLocks noChangeAspect="1"/>
          </p:cNvPicPr>
          <p:nvPr/>
        </p:nvPicPr>
        <p:blipFill>
          <a:blip r:embed="rId2"/>
          <a:stretch>
            <a:fillRect/>
          </a:stretch>
        </p:blipFill>
        <p:spPr>
          <a:xfrm>
            <a:off x="7627472" y="350227"/>
            <a:ext cx="4112475" cy="2937483"/>
          </a:xfrm>
          <a:prstGeom prst="rect">
            <a:avLst/>
          </a:prstGeom>
          <a:ln w="12700">
            <a:solidFill>
              <a:schemeClr val="tx1"/>
            </a:solidFill>
          </a:ln>
        </p:spPr>
      </p:pic>
      <p:pic>
        <p:nvPicPr>
          <p:cNvPr id="14" name="그림 13">
            <a:extLst>
              <a:ext uri="{FF2B5EF4-FFF2-40B4-BE49-F238E27FC236}">
                <a16:creationId xmlns:a16="http://schemas.microsoft.com/office/drawing/2014/main" id="{0286DFBA-1575-8446-9A23-A53E26969563}"/>
              </a:ext>
            </a:extLst>
          </p:cNvPr>
          <p:cNvPicPr>
            <a:picLocks noChangeAspect="1"/>
          </p:cNvPicPr>
          <p:nvPr/>
        </p:nvPicPr>
        <p:blipFill>
          <a:blip r:embed="rId3"/>
          <a:stretch>
            <a:fillRect/>
          </a:stretch>
        </p:blipFill>
        <p:spPr>
          <a:xfrm>
            <a:off x="7609681" y="3429000"/>
            <a:ext cx="4112479" cy="2937483"/>
          </a:xfrm>
          <a:prstGeom prst="rect">
            <a:avLst/>
          </a:prstGeom>
          <a:ln w="12700">
            <a:solidFill>
              <a:schemeClr val="tx1"/>
            </a:solidFill>
          </a:ln>
        </p:spPr>
      </p:pic>
      <p:sp>
        <p:nvSpPr>
          <p:cNvPr id="78" name="Left Brace 31">
            <a:extLst>
              <a:ext uri="{FF2B5EF4-FFF2-40B4-BE49-F238E27FC236}">
                <a16:creationId xmlns:a16="http://schemas.microsoft.com/office/drawing/2014/main" id="{EA739917-3C21-C444-AFD7-937DDD5CB6B8}"/>
              </a:ext>
            </a:extLst>
          </p:cNvPr>
          <p:cNvSpPr>
            <a:spLocks/>
          </p:cNvSpPr>
          <p:nvPr/>
        </p:nvSpPr>
        <p:spPr>
          <a:xfrm flipV="1">
            <a:off x="7337363" y="3590464"/>
            <a:ext cx="194074" cy="2582169"/>
          </a:xfrm>
          <a:prstGeom prst="leftBrace">
            <a:avLst>
              <a:gd name="adj1" fmla="val 62660"/>
              <a:gd name="adj2" fmla="val 50000"/>
            </a:avLst>
          </a:prstGeom>
          <a:ln w="12700" cmpd="sng">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uFillTx/>
            </a:endParaRPr>
          </a:p>
        </p:txBody>
      </p:sp>
      <p:sp>
        <p:nvSpPr>
          <p:cNvPr id="79" name="TextBox 78">
            <a:extLst>
              <a:ext uri="{FF2B5EF4-FFF2-40B4-BE49-F238E27FC236}">
                <a16:creationId xmlns:a16="http://schemas.microsoft.com/office/drawing/2014/main" id="{DF035FD0-5FF4-AA48-8080-DECA04399524}"/>
              </a:ext>
            </a:extLst>
          </p:cNvPr>
          <p:cNvSpPr txBox="1"/>
          <p:nvPr/>
        </p:nvSpPr>
        <p:spPr>
          <a:xfrm rot="16200000">
            <a:off x="6655439" y="4727659"/>
            <a:ext cx="1019766" cy="307777"/>
          </a:xfrm>
          <a:prstGeom prst="rect">
            <a:avLst/>
          </a:prstGeom>
          <a:noFill/>
        </p:spPr>
        <p:txBody>
          <a:bodyPr wrap="none" rtlCol="0">
            <a:spAutoFit/>
          </a:bodyPr>
          <a:lstStyle/>
          <a:p>
            <a:r>
              <a:rPr kumimoji="1" lang="en-US" altLang="ko-KR" sz="1400" dirty="0"/>
              <a:t>Continuous</a:t>
            </a:r>
            <a:endParaRPr kumimoji="1" lang="ko-KR" altLang="en-US" sz="1400" dirty="0"/>
          </a:p>
        </p:txBody>
      </p:sp>
      <p:sp>
        <p:nvSpPr>
          <p:cNvPr id="18" name="TextBox 17">
            <a:extLst>
              <a:ext uri="{FF2B5EF4-FFF2-40B4-BE49-F238E27FC236}">
                <a16:creationId xmlns:a16="http://schemas.microsoft.com/office/drawing/2014/main" id="{64AD5675-4A74-FB49-934D-75203706ADE2}"/>
              </a:ext>
            </a:extLst>
          </p:cNvPr>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2</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975563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19D7F67-2CAA-114C-9DAB-E8D8B2C4F1B8}"/>
              </a:ext>
            </a:extLst>
          </p:cNvPr>
          <p:cNvSpPr txBox="1"/>
          <p:nvPr/>
        </p:nvSpPr>
        <p:spPr>
          <a:xfrm>
            <a:off x="-2870791" y="-3444949"/>
            <a:ext cx="184731" cy="369332"/>
          </a:xfrm>
          <a:prstGeom prst="rect">
            <a:avLst/>
          </a:prstGeom>
          <a:noFill/>
        </p:spPr>
        <p:txBody>
          <a:bodyPr wrap="none" rtlCol="0">
            <a:spAutoFit/>
          </a:bodyPr>
          <a:lstStyle/>
          <a:p>
            <a:endParaRPr kumimoji="1" lang="ko-KR" altLang="en-US" dirty="0"/>
          </a:p>
        </p:txBody>
      </p:sp>
      <p:sp>
        <p:nvSpPr>
          <p:cNvPr id="32" name="제목 1">
            <a:extLst>
              <a:ext uri="{FF2B5EF4-FFF2-40B4-BE49-F238E27FC236}">
                <a16:creationId xmlns:a16="http://schemas.microsoft.com/office/drawing/2014/main" id="{3E93DB58-5B7C-2B4B-A13E-88E47025E005}"/>
              </a:ext>
            </a:extLst>
          </p:cNvPr>
          <p:cNvSpPr txBox="1">
            <a:spLocks/>
          </p:cNvSpPr>
          <p:nvPr/>
        </p:nvSpPr>
        <p:spPr>
          <a:xfrm>
            <a:off x="452054" y="152400"/>
            <a:ext cx="3127881" cy="2195209"/>
          </a:xfrm>
          <a:prstGeom prst="rect">
            <a:avLst/>
          </a:prstGeom>
        </p:spPr>
        <p:txBody>
          <a:bodyPr vert="horz" lIns="91440" tIns="45720" rIns="91440" bIns="4572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kumimoji="1" lang="en-US" altLang="ko-KR" sz="3000" b="1">
                <a:latin typeface="AppleGothic" pitchFamily="2" charset="-127"/>
                <a:ea typeface="AppleGothic" pitchFamily="2" charset="-127"/>
              </a:rPr>
              <a:t>Correlation between all variables</a:t>
            </a:r>
            <a:endParaRPr kumimoji="1" lang="ko-KR" altLang="en-US" sz="3000" b="1" dirty="0">
              <a:latin typeface="AppleGothic" pitchFamily="2" charset="-127"/>
              <a:ea typeface="AppleGothic" pitchFamily="2" charset="-127"/>
            </a:endParaRPr>
          </a:p>
        </p:txBody>
      </p:sp>
      <p:pic>
        <p:nvPicPr>
          <p:cNvPr id="33" name="Picture 9">
            <a:extLst>
              <a:ext uri="{FF2B5EF4-FFF2-40B4-BE49-F238E27FC236}">
                <a16:creationId xmlns:a16="http://schemas.microsoft.com/office/drawing/2014/main" id="{C08293D1-E035-F143-8FA5-528907C034AB}"/>
              </a:ext>
            </a:extLst>
          </p:cNvPr>
          <p:cNvPicPr>
            <a:picLocks noChangeAspect="1"/>
          </p:cNvPicPr>
          <p:nvPr/>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34" name="Rectangle 12">
            <a:extLst>
              <a:ext uri="{FF2B5EF4-FFF2-40B4-BE49-F238E27FC236}">
                <a16:creationId xmlns:a16="http://schemas.microsoft.com/office/drawing/2014/main" id="{CDBE6D11-F161-A749-927C-3BB3444EE6CB}"/>
              </a:ext>
            </a:extLst>
          </p:cNvPr>
          <p:cNvSpPr/>
          <p:nvPr/>
        </p:nvSpPr>
        <p:spPr bwMode="white">
          <a:xfrm>
            <a:off x="4088018" y="-1309"/>
            <a:ext cx="8103981"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35" name="TextBox 34">
            <a:extLst>
              <a:ext uri="{FF2B5EF4-FFF2-40B4-BE49-F238E27FC236}">
                <a16:creationId xmlns:a16="http://schemas.microsoft.com/office/drawing/2014/main" id="{2E36EAB1-1929-1641-BC95-0FDFE097A76F}"/>
              </a:ext>
            </a:extLst>
          </p:cNvPr>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3</a:t>
            </a:fld>
            <a:endParaRPr lang="en-US" sz="1000" kern="1200" dirty="0">
              <a:solidFill>
                <a:schemeClr val="bg1">
                  <a:lumMod val="50000"/>
                </a:schemeClr>
              </a:solidFill>
              <a:latin typeface="+mn-lt"/>
              <a:ea typeface="+mn-ea"/>
              <a:cs typeface="+mn-cs"/>
              <a:sym typeface="Trebuchet MS" panose="020B0603020202020204" pitchFamily="34" charset="0"/>
            </a:endParaRPr>
          </a:p>
        </p:txBody>
      </p:sp>
      <p:pic>
        <p:nvPicPr>
          <p:cNvPr id="36" name="Picture 9">
            <a:extLst>
              <a:ext uri="{FF2B5EF4-FFF2-40B4-BE49-F238E27FC236}">
                <a16:creationId xmlns:a16="http://schemas.microsoft.com/office/drawing/2014/main" id="{F2C5DD7C-07D2-B545-9544-21618E028F7A}"/>
              </a:ext>
            </a:extLst>
          </p:cNvPr>
          <p:cNvPicPr>
            <a:picLocks noChangeAspect="1"/>
          </p:cNvPicPr>
          <p:nvPr/>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728979" y="32426"/>
            <a:ext cx="359038" cy="6858000"/>
          </a:xfrm>
          <a:prstGeom prst="rect">
            <a:avLst/>
          </a:prstGeom>
        </p:spPr>
      </p:pic>
      <p:sp>
        <p:nvSpPr>
          <p:cNvPr id="38" name="제목 1">
            <a:extLst>
              <a:ext uri="{FF2B5EF4-FFF2-40B4-BE49-F238E27FC236}">
                <a16:creationId xmlns:a16="http://schemas.microsoft.com/office/drawing/2014/main" id="{F4563BDA-43A4-8F43-844B-5B4D6582E015}"/>
              </a:ext>
            </a:extLst>
          </p:cNvPr>
          <p:cNvSpPr txBox="1">
            <a:spLocks/>
          </p:cNvSpPr>
          <p:nvPr/>
        </p:nvSpPr>
        <p:spPr>
          <a:xfrm>
            <a:off x="347162" y="2101174"/>
            <a:ext cx="3127881" cy="3953788"/>
          </a:xfrm>
          <a:prstGeom prst="rect">
            <a:avLst/>
          </a:prstGeom>
        </p:spPr>
        <p:txBody>
          <a:bodyPr vert="horz" lIns="91440" tIns="45720" rIns="91440" bIns="4572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endParaRPr kumimoji="1" lang="ko-KR" altLang="en-US" sz="3000" b="1" dirty="0">
              <a:latin typeface="AppleGothic" pitchFamily="2" charset="-127"/>
              <a:ea typeface="AppleGothic" pitchFamily="2" charset="-127"/>
            </a:endParaRPr>
          </a:p>
        </p:txBody>
      </p:sp>
      <p:sp>
        <p:nvSpPr>
          <p:cNvPr id="39" name="제목 1">
            <a:extLst>
              <a:ext uri="{FF2B5EF4-FFF2-40B4-BE49-F238E27FC236}">
                <a16:creationId xmlns:a16="http://schemas.microsoft.com/office/drawing/2014/main" id="{EC3E875F-778A-4843-8745-77C2DB0A0A0C}"/>
              </a:ext>
            </a:extLst>
          </p:cNvPr>
          <p:cNvSpPr txBox="1">
            <a:spLocks/>
          </p:cNvSpPr>
          <p:nvPr/>
        </p:nvSpPr>
        <p:spPr>
          <a:xfrm>
            <a:off x="452053" y="1608306"/>
            <a:ext cx="3323908" cy="4950618"/>
          </a:xfrm>
          <a:prstGeom prst="rect">
            <a:avLst/>
          </a:prstGeom>
        </p:spPr>
        <p:txBody>
          <a:bodyPr vert="horz" lIns="91440" tIns="45720" rIns="91440" bIns="4572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pPr marL="571500" indent="-571500">
              <a:buFont typeface="Wingdings" pitchFamily="2" charset="2"/>
              <a:buChar char="§"/>
            </a:pPr>
            <a:endParaRPr kumimoji="1" lang="ko-KR" altLang="en-US" sz="2400" b="1" dirty="0">
              <a:latin typeface="AppleGothic" pitchFamily="2" charset="-127"/>
              <a:ea typeface="AppleGothic" pitchFamily="2" charset="-127"/>
            </a:endParaRPr>
          </a:p>
        </p:txBody>
      </p:sp>
      <p:sp>
        <p:nvSpPr>
          <p:cNvPr id="40" name="직사각형 39">
            <a:extLst>
              <a:ext uri="{FF2B5EF4-FFF2-40B4-BE49-F238E27FC236}">
                <a16:creationId xmlns:a16="http://schemas.microsoft.com/office/drawing/2014/main" id="{4207BE50-9A3B-2146-9287-16545C59A6F4}"/>
              </a:ext>
            </a:extLst>
          </p:cNvPr>
          <p:cNvSpPr/>
          <p:nvPr/>
        </p:nvSpPr>
        <p:spPr>
          <a:xfrm>
            <a:off x="514312" y="1970756"/>
            <a:ext cx="3018642" cy="3970318"/>
          </a:xfrm>
          <a:prstGeom prst="rect">
            <a:avLst/>
          </a:prstGeom>
        </p:spPr>
        <p:txBody>
          <a:bodyPr wrap="square">
            <a:spAutoFit/>
          </a:bodyPr>
          <a:lstStyle/>
          <a:p>
            <a:pPr marL="285750" indent="-285750">
              <a:buFont typeface="Arial" panose="020B0604020202020204" pitchFamily="34" charset="0"/>
              <a:buChar char="•"/>
            </a:pPr>
            <a:r>
              <a:rPr lang="en-US" altLang="ko-KR" dirty="0">
                <a:solidFill>
                  <a:srgbClr val="2C3E50"/>
                </a:solidFill>
                <a:latin typeface="Lato" panose="020F0502020204030203" pitchFamily="34" charset="0"/>
              </a:rPr>
              <a:t>Blue color shows positive correlation while red shows negative correlation</a:t>
            </a:r>
          </a:p>
          <a:p>
            <a:pPr marL="285750" indent="-285750">
              <a:buFont typeface="Arial" panose="020B0604020202020204" pitchFamily="34" charset="0"/>
              <a:buChar char="•"/>
            </a:pPr>
            <a:r>
              <a:rPr lang="en-US" altLang="ko-KR" dirty="0">
                <a:solidFill>
                  <a:srgbClr val="2C3E50"/>
                </a:solidFill>
                <a:latin typeface="Lato" panose="020F0502020204030203" pitchFamily="34" charset="0"/>
              </a:rPr>
              <a:t>Some positively correlated variables are ‘beds’ and ‘accommodates’ or ‘</a:t>
            </a:r>
            <a:r>
              <a:rPr lang="en-US" altLang="ko-KR" dirty="0" err="1">
                <a:solidFill>
                  <a:srgbClr val="2C3E50"/>
                </a:solidFill>
                <a:latin typeface="Lato" panose="020F0502020204030203" pitchFamily="34" charset="0"/>
              </a:rPr>
              <a:t>review_score_value</a:t>
            </a:r>
            <a:r>
              <a:rPr lang="en-US" altLang="ko-KR" dirty="0">
                <a:solidFill>
                  <a:srgbClr val="2C3E50"/>
                </a:solidFill>
                <a:latin typeface="Lato" panose="020F0502020204030203" pitchFamily="34" charset="0"/>
              </a:rPr>
              <a:t>’ and ‘</a:t>
            </a:r>
            <a:r>
              <a:rPr lang="en-US" altLang="ko-KR" dirty="0" err="1">
                <a:solidFill>
                  <a:srgbClr val="2C3E50"/>
                </a:solidFill>
                <a:latin typeface="Lato" panose="020F0502020204030203" pitchFamily="34" charset="0"/>
              </a:rPr>
              <a:t>review_score_accuracy</a:t>
            </a:r>
            <a:r>
              <a:rPr lang="en-US" altLang="ko-KR" dirty="0">
                <a:solidFill>
                  <a:srgbClr val="2C3E50"/>
                </a:solidFill>
                <a:latin typeface="Lato" panose="020F0502020204030203" pitchFamily="34" charset="0"/>
              </a:rPr>
              <a:t>’</a:t>
            </a:r>
          </a:p>
          <a:p>
            <a:pPr marL="285750" indent="-285750">
              <a:buFont typeface="Arial" panose="020B0604020202020204" pitchFamily="34" charset="0"/>
              <a:buChar char="•"/>
            </a:pPr>
            <a:r>
              <a:rPr lang="en-US" altLang="ko-KR" dirty="0">
                <a:solidFill>
                  <a:srgbClr val="2C3E50"/>
                </a:solidFill>
                <a:latin typeface="Lato" panose="020F0502020204030203" pitchFamily="34" charset="0"/>
              </a:rPr>
              <a:t>While </a:t>
            </a:r>
            <a:r>
              <a:rPr lang="en-US" altLang="ko-KR" dirty="0" err="1">
                <a:solidFill>
                  <a:srgbClr val="2C3E50"/>
                </a:solidFill>
                <a:latin typeface="Lato" panose="020F0502020204030203" pitchFamily="34" charset="0"/>
              </a:rPr>
              <a:t>host_since</a:t>
            </a:r>
            <a:r>
              <a:rPr lang="en-US" altLang="ko-KR" dirty="0">
                <a:solidFill>
                  <a:srgbClr val="2C3E50"/>
                </a:solidFill>
                <a:latin typeface="Lato" panose="020F0502020204030203" pitchFamily="34" charset="0"/>
              </a:rPr>
              <a:t> and </a:t>
            </a:r>
            <a:r>
              <a:rPr lang="en-US" altLang="ko-KR" dirty="0" err="1">
                <a:solidFill>
                  <a:srgbClr val="2C3E50"/>
                </a:solidFill>
                <a:latin typeface="Lato" panose="020F0502020204030203" pitchFamily="34" charset="0"/>
              </a:rPr>
              <a:t>number_of_review</a:t>
            </a:r>
            <a:r>
              <a:rPr lang="en-US" altLang="ko-KR" dirty="0">
                <a:solidFill>
                  <a:srgbClr val="2C3E50"/>
                </a:solidFill>
                <a:latin typeface="Lato" panose="020F0502020204030203" pitchFamily="34" charset="0"/>
              </a:rPr>
              <a:t> are negatively correlated</a:t>
            </a:r>
          </a:p>
          <a:p>
            <a:pPr marL="285750" indent="-285750">
              <a:buFont typeface="Arial" panose="020B0604020202020204" pitchFamily="34" charset="0"/>
              <a:buChar char="•"/>
            </a:pPr>
            <a:endParaRPr lang="ko-KR" altLang="en-US" dirty="0"/>
          </a:p>
        </p:txBody>
      </p:sp>
      <p:pic>
        <p:nvPicPr>
          <p:cNvPr id="37" name="그림 36">
            <a:extLst>
              <a:ext uri="{FF2B5EF4-FFF2-40B4-BE49-F238E27FC236}">
                <a16:creationId xmlns:a16="http://schemas.microsoft.com/office/drawing/2014/main" id="{5A2BC42C-5554-644E-8759-DF790F0346C8}"/>
              </a:ext>
            </a:extLst>
          </p:cNvPr>
          <p:cNvPicPr>
            <a:picLocks noChangeAspect="1"/>
          </p:cNvPicPr>
          <p:nvPr/>
        </p:nvPicPr>
        <p:blipFill>
          <a:blip r:embed="rId3"/>
          <a:stretch>
            <a:fillRect/>
          </a:stretch>
        </p:blipFill>
        <p:spPr>
          <a:xfrm>
            <a:off x="4862225" y="1250004"/>
            <a:ext cx="6815463" cy="4868188"/>
          </a:xfrm>
          <a:prstGeom prst="rect">
            <a:avLst/>
          </a:prstGeom>
          <a:ln w="44450">
            <a:solidFill>
              <a:schemeClr val="tx1"/>
            </a:solidFill>
          </a:ln>
        </p:spPr>
      </p:pic>
    </p:spTree>
    <p:extLst>
      <p:ext uri="{BB962C8B-B14F-4D97-AF65-F5344CB8AC3E}">
        <p14:creationId xmlns:p14="http://schemas.microsoft.com/office/powerpoint/2010/main" val="1829501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1">
            <a:extLst>
              <a:ext uri="{FF2B5EF4-FFF2-40B4-BE49-F238E27FC236}">
                <a16:creationId xmlns:a16="http://schemas.microsoft.com/office/drawing/2014/main" id="{8DDEBE24-571F-634A-9EC4-0E7EDCEAD5EB}"/>
              </a:ext>
            </a:extLst>
          </p:cNvPr>
          <p:cNvSpPr txBox="1">
            <a:spLocks/>
          </p:cNvSpPr>
          <p:nvPr/>
        </p:nvSpPr>
        <p:spPr>
          <a:xfrm>
            <a:off x="452054" y="152400"/>
            <a:ext cx="5144515" cy="2195209"/>
          </a:xfrm>
          <a:prstGeom prst="rect">
            <a:avLst/>
          </a:prstGeom>
        </p:spPr>
        <p:txBody>
          <a:bodyPr vert="horz" lIns="91440" tIns="45720" rIns="91440" bIns="4572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kumimoji="1" lang="en-US" altLang="ko-KR" sz="3000" b="1" dirty="0">
                <a:latin typeface="AppleGothic" pitchFamily="2" charset="-127"/>
                <a:ea typeface="AppleGothic" pitchFamily="2" charset="-127"/>
              </a:rPr>
              <a:t>Regression</a:t>
            </a:r>
            <a:r>
              <a:rPr kumimoji="1" lang="ko-KR" altLang="en-US" sz="3000" b="1" dirty="0">
                <a:latin typeface="AppleGothic" pitchFamily="2" charset="-127"/>
                <a:ea typeface="AppleGothic" pitchFamily="2" charset="-127"/>
              </a:rPr>
              <a:t> </a:t>
            </a:r>
            <a:r>
              <a:rPr kumimoji="1" lang="en-US" altLang="ko-KR" sz="3000" b="1" dirty="0">
                <a:latin typeface="AppleGothic" pitchFamily="2" charset="-127"/>
                <a:ea typeface="AppleGothic" pitchFamily="2" charset="-127"/>
              </a:rPr>
              <a:t>Analysis</a:t>
            </a:r>
            <a:endParaRPr kumimoji="1" lang="ko-KR" altLang="en-US" sz="3000" b="1" dirty="0">
              <a:latin typeface="AppleGothic" pitchFamily="2" charset="-127"/>
              <a:ea typeface="AppleGothic" pitchFamily="2" charset="-127"/>
            </a:endParaRPr>
          </a:p>
        </p:txBody>
      </p:sp>
      <p:graphicFrame>
        <p:nvGraphicFramePr>
          <p:cNvPr id="6" name="Group 4">
            <a:extLst>
              <a:ext uri="{FF2B5EF4-FFF2-40B4-BE49-F238E27FC236}">
                <a16:creationId xmlns:a16="http://schemas.microsoft.com/office/drawing/2014/main" id="{7B297F68-F7E1-344E-9FCE-B897007276D9}"/>
              </a:ext>
            </a:extLst>
          </p:cNvPr>
          <p:cNvGraphicFramePr>
            <a:graphicFrameLocks noGrp="1"/>
          </p:cNvGraphicFramePr>
          <p:nvPr>
            <p:extLst>
              <p:ext uri="{D42A27DB-BD31-4B8C-83A1-F6EECF244321}">
                <p14:modId xmlns:p14="http://schemas.microsoft.com/office/powerpoint/2010/main" val="1818453555"/>
              </p:ext>
            </p:extLst>
          </p:nvPr>
        </p:nvGraphicFramePr>
        <p:xfrm>
          <a:off x="562223" y="2291218"/>
          <a:ext cx="11380062" cy="3738314"/>
        </p:xfrm>
        <a:graphic>
          <a:graphicData uri="http://schemas.openxmlformats.org/drawingml/2006/table">
            <a:tbl>
              <a:tblPr>
                <a:tableStyleId>{2D5ABB26-0587-4C30-8999-92F81FD0307C}</a:tableStyleId>
              </a:tblPr>
              <a:tblGrid>
                <a:gridCol w="1900031">
                  <a:extLst>
                    <a:ext uri="{9D8B030D-6E8A-4147-A177-3AD203B41FA5}">
                      <a16:colId xmlns:a16="http://schemas.microsoft.com/office/drawing/2014/main" val="20000"/>
                    </a:ext>
                  </a:extLst>
                </a:gridCol>
                <a:gridCol w="1897156">
                  <a:extLst>
                    <a:ext uri="{9D8B030D-6E8A-4147-A177-3AD203B41FA5}">
                      <a16:colId xmlns:a16="http://schemas.microsoft.com/office/drawing/2014/main" val="20001"/>
                    </a:ext>
                  </a:extLst>
                </a:gridCol>
                <a:gridCol w="1895721">
                  <a:extLst>
                    <a:ext uri="{9D8B030D-6E8A-4147-A177-3AD203B41FA5}">
                      <a16:colId xmlns:a16="http://schemas.microsoft.com/office/drawing/2014/main" val="20002"/>
                    </a:ext>
                  </a:extLst>
                </a:gridCol>
                <a:gridCol w="1895718">
                  <a:extLst>
                    <a:ext uri="{9D8B030D-6E8A-4147-A177-3AD203B41FA5}">
                      <a16:colId xmlns:a16="http://schemas.microsoft.com/office/drawing/2014/main" val="20003"/>
                    </a:ext>
                  </a:extLst>
                </a:gridCol>
                <a:gridCol w="1895718">
                  <a:extLst>
                    <a:ext uri="{9D8B030D-6E8A-4147-A177-3AD203B41FA5}">
                      <a16:colId xmlns:a16="http://schemas.microsoft.com/office/drawing/2014/main" val="1042224103"/>
                    </a:ext>
                  </a:extLst>
                </a:gridCol>
                <a:gridCol w="1895718">
                  <a:extLst>
                    <a:ext uri="{9D8B030D-6E8A-4147-A177-3AD203B41FA5}">
                      <a16:colId xmlns:a16="http://schemas.microsoft.com/office/drawing/2014/main" val="1035946316"/>
                    </a:ext>
                  </a:extLst>
                </a:gridCol>
              </a:tblGrid>
              <a:tr h="1234180">
                <a:tc>
                  <a:txBody>
                    <a:bodyPr/>
                    <a:lstStyle/>
                    <a:p>
                      <a:pPr marL="0" marR="0" lvl="0" indent="0" algn="l" defTabSz="939800" rtl="0" eaLnBrk="0" fontAlgn="base" latinLnBrk="0" hangingPunct="0">
                        <a:lnSpc>
                          <a:spcPts val="8000"/>
                        </a:lnSpc>
                        <a:spcBef>
                          <a:spcPct val="0"/>
                        </a:spcBef>
                        <a:spcAft>
                          <a:spcPct val="0"/>
                        </a:spcAft>
                        <a:buClr>
                          <a:schemeClr val="bg1"/>
                        </a:buClr>
                        <a:buFont typeface="Symbol" charset="0"/>
                        <a:buNone/>
                      </a:pPr>
                      <a:r>
                        <a:rPr lang="en" altLang="ko-KR" sz="3000" b="1" dirty="0"/>
                        <a:t>0.19059%</a:t>
                      </a:r>
                      <a:endParaRPr kumimoji="0" lang="en-US" sz="3000" b="1" i="0" u="none" strike="noStrike" cap="none" normalizeH="0" baseline="0" dirty="0">
                        <a:ln>
                          <a:noFill/>
                        </a:ln>
                        <a:solidFill>
                          <a:schemeClr val="tx1"/>
                        </a:solidFill>
                        <a:effectLst/>
                        <a:uFillTx/>
                        <a:latin typeface="+mj-lt"/>
                        <a:ea typeface="AppleGothic" pitchFamily="2" charset="-127"/>
                        <a:cs typeface="Arial"/>
                      </a:endParaRPr>
                    </a:p>
                  </a:txBody>
                  <a:tcPr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ts val="8000"/>
                        </a:lnSpc>
                        <a:spcBef>
                          <a:spcPct val="0"/>
                        </a:spcBef>
                        <a:spcAft>
                          <a:spcPct val="0"/>
                        </a:spcAft>
                        <a:buClr>
                          <a:schemeClr val="bg1"/>
                        </a:buClr>
                        <a:buFont typeface="Symbol" charset="0"/>
                        <a:buNone/>
                      </a:pPr>
                      <a:r>
                        <a:rPr lang="en" altLang="ko-KR" sz="3000" b="1" dirty="0"/>
                        <a:t>0.09145%</a:t>
                      </a:r>
                      <a:endParaRPr kumimoji="0" lang="en-US" sz="3000" b="1" i="0" u="none" strike="noStrike" cap="none" normalizeH="0" baseline="0" dirty="0">
                        <a:ln>
                          <a:noFill/>
                        </a:ln>
                        <a:solidFill>
                          <a:schemeClr val="tx1"/>
                        </a:solidFill>
                        <a:effectLst/>
                        <a:uFillTx/>
                        <a:latin typeface="+mj-lt"/>
                        <a:ea typeface="Arial"/>
                        <a:cs typeface="Arial"/>
                      </a:endParaRPr>
                    </a:p>
                  </a:txBody>
                  <a:tcPr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ts val="8000"/>
                        </a:lnSpc>
                        <a:spcBef>
                          <a:spcPct val="0"/>
                        </a:spcBef>
                        <a:spcAft>
                          <a:spcPct val="0"/>
                        </a:spcAft>
                        <a:buFontTx/>
                        <a:buNone/>
                      </a:pPr>
                      <a:r>
                        <a:rPr lang="en" altLang="ko-KR" sz="3200" b="1" dirty="0"/>
                        <a:t>0.75290%</a:t>
                      </a:r>
                      <a:endParaRPr kumimoji="0" lang="en-US" sz="3000" b="1" i="0" u="none" strike="noStrike" cap="none" normalizeH="0" baseline="0" dirty="0">
                        <a:ln>
                          <a:noFill/>
                        </a:ln>
                        <a:solidFill>
                          <a:schemeClr val="tx1"/>
                        </a:solidFill>
                        <a:effectLst/>
                        <a:uFillTx/>
                        <a:latin typeface="+mj-lt"/>
                        <a:ea typeface="Arial"/>
                        <a:cs typeface="Arial"/>
                      </a:endParaRPr>
                    </a:p>
                  </a:txBody>
                  <a:tcPr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ts val="8000"/>
                        </a:lnSpc>
                        <a:spcBef>
                          <a:spcPct val="0"/>
                        </a:spcBef>
                        <a:spcAft>
                          <a:spcPct val="0"/>
                        </a:spcAft>
                        <a:buFontTx/>
                        <a:buNone/>
                      </a:pPr>
                      <a:r>
                        <a:rPr lang="en" altLang="ko-KR" sz="3200" b="1" dirty="0"/>
                        <a:t>0.72267%</a:t>
                      </a:r>
                      <a:endParaRPr kumimoji="0" lang="en-US" sz="3000" b="1" i="0" u="none" strike="noStrike" cap="none" normalizeH="0" baseline="0" dirty="0">
                        <a:ln>
                          <a:noFill/>
                        </a:ln>
                        <a:solidFill>
                          <a:schemeClr val="tx1"/>
                        </a:solidFill>
                        <a:effectLst/>
                        <a:uFillTx/>
                        <a:latin typeface="+mj-lt"/>
                        <a:ea typeface="Arial"/>
                        <a:cs typeface="Arial"/>
                      </a:endParaRPr>
                    </a:p>
                  </a:txBody>
                  <a:tcPr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ts val="8000"/>
                        </a:lnSpc>
                        <a:spcBef>
                          <a:spcPct val="0"/>
                        </a:spcBef>
                        <a:spcAft>
                          <a:spcPct val="0"/>
                        </a:spcAft>
                        <a:buFontTx/>
                        <a:buNone/>
                      </a:pPr>
                      <a:r>
                        <a:rPr lang="en" altLang="ko-KR" sz="3200" b="1" dirty="0"/>
                        <a:t>0.16036%</a:t>
                      </a:r>
                      <a:endParaRPr kumimoji="0" lang="en-US" sz="3000" b="1" i="0" u="none" strike="noStrike" cap="none" normalizeH="0" baseline="0" dirty="0">
                        <a:ln>
                          <a:noFill/>
                        </a:ln>
                        <a:solidFill>
                          <a:schemeClr val="tx1"/>
                        </a:solidFill>
                        <a:effectLst/>
                        <a:uFillTx/>
                        <a:latin typeface="+mj-lt"/>
                        <a:ea typeface="Arial"/>
                        <a:cs typeface="Arial"/>
                      </a:endParaRPr>
                    </a:p>
                  </a:txBody>
                  <a:tcPr marT="0" marB="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ts val="8000"/>
                        </a:lnSpc>
                        <a:spcBef>
                          <a:spcPct val="0"/>
                        </a:spcBef>
                        <a:spcAft>
                          <a:spcPct val="0"/>
                        </a:spcAft>
                        <a:buFontTx/>
                        <a:buNone/>
                      </a:pPr>
                      <a:r>
                        <a:rPr lang="en" altLang="ko-KR" sz="3000" b="1" dirty="0"/>
                        <a:t>0.00162</a:t>
                      </a:r>
                      <a:r>
                        <a:rPr lang="en-US" altLang="ko-KR" sz="3000" b="1" dirty="0"/>
                        <a:t>%</a:t>
                      </a:r>
                      <a:endParaRPr kumimoji="0" lang="en-US" sz="3000" b="1" i="0" u="none" strike="noStrike" cap="none" normalizeH="0" baseline="0" dirty="0">
                        <a:ln>
                          <a:noFill/>
                        </a:ln>
                        <a:solidFill>
                          <a:schemeClr val="tx1"/>
                        </a:solidFill>
                        <a:effectLst/>
                        <a:uFillTx/>
                        <a:latin typeface="+mj-lt"/>
                        <a:ea typeface="Arial"/>
                        <a:cs typeface="Arial"/>
                      </a:endParaRPr>
                    </a:p>
                  </a:txBody>
                  <a:tcPr marT="0" marB="0" horzOverflow="overflow">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0"/>
                  </a:ext>
                </a:extLst>
              </a:tr>
              <a:tr h="583894">
                <a:tc>
                  <a:txBody>
                    <a:bodyPr/>
                    <a:lstStyle/>
                    <a:p>
                      <a:pPr marL="0" marR="0" lvl="0" indent="0" algn="l" defTabSz="939800" rtl="0" eaLnBrk="0" fontAlgn="base" latinLnBrk="0" hangingPunct="0">
                        <a:lnSpc>
                          <a:spcPct val="100000"/>
                        </a:lnSpc>
                        <a:spcBef>
                          <a:spcPct val="0"/>
                        </a:spcBef>
                        <a:spcAft>
                          <a:spcPct val="0"/>
                        </a:spcAft>
                        <a:buClr>
                          <a:schemeClr val="bg1"/>
                        </a:buClr>
                        <a:buFont typeface="Symbol" charset="0"/>
                        <a:buNone/>
                      </a:pPr>
                      <a:r>
                        <a:rPr lang="en" altLang="ko-KR" sz="1200" i="1" dirty="0" err="1"/>
                        <a:t>prop_type_simplifiedEntire</a:t>
                      </a:r>
                      <a:r>
                        <a:rPr lang="en" altLang="ko-KR" sz="1200" i="1" dirty="0"/>
                        <a:t> rental unit </a:t>
                      </a:r>
                      <a:endParaRPr kumimoji="0" lang="en-US" sz="1200" b="0" i="1" u="none" strike="noStrike" cap="none" normalizeH="0" baseline="0" dirty="0">
                        <a:ln>
                          <a:noFill/>
                        </a:ln>
                        <a:solidFill>
                          <a:schemeClr val="tx1"/>
                        </a:solidFill>
                        <a:effectLst/>
                        <a:uFillTx/>
                        <a:latin typeface="+mj-lt"/>
                        <a:ea typeface="Arial"/>
                        <a:cs typeface="Arial"/>
                      </a:endParaRPr>
                    </a:p>
                  </a:txBody>
                  <a:tcPr marT="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ct val="100000"/>
                        </a:lnSpc>
                        <a:spcBef>
                          <a:spcPct val="0"/>
                        </a:spcBef>
                        <a:spcAft>
                          <a:spcPct val="0"/>
                        </a:spcAft>
                        <a:buClr>
                          <a:schemeClr val="bg1"/>
                        </a:buClr>
                        <a:buFont typeface="Symbol" charset="0"/>
                        <a:buNone/>
                      </a:pPr>
                      <a:r>
                        <a:rPr lang="en" altLang="ko-KR" sz="1200" i="1" dirty="0" err="1"/>
                        <a:t>prop_type_simplifiedOther</a:t>
                      </a:r>
                      <a:endParaRPr kumimoji="0" lang="en-US" sz="1200" b="0" i="1" u="none" strike="noStrike" cap="none" normalizeH="0" baseline="0" dirty="0">
                        <a:ln>
                          <a:noFill/>
                        </a:ln>
                        <a:solidFill>
                          <a:schemeClr val="tx1"/>
                        </a:solidFill>
                        <a:effectLst/>
                        <a:uFillTx/>
                        <a:latin typeface="+mj-lt"/>
                        <a:ea typeface="Arial"/>
                        <a:cs typeface="Arial"/>
                      </a:endParaRPr>
                    </a:p>
                  </a:txBody>
                  <a:tcPr marT="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ct val="100000"/>
                        </a:lnSpc>
                        <a:spcBef>
                          <a:spcPct val="0"/>
                        </a:spcBef>
                        <a:spcAft>
                          <a:spcPct val="0"/>
                        </a:spcAft>
                        <a:buFontTx/>
                        <a:buNone/>
                      </a:pPr>
                      <a:r>
                        <a:rPr lang="en" altLang="ko-KR" sz="1200" i="1" dirty="0" err="1"/>
                        <a:t>prop_type_simplifiedPrivate</a:t>
                      </a:r>
                      <a:r>
                        <a:rPr lang="en" altLang="ko-KR" sz="1200" i="1" dirty="0"/>
                        <a:t> room in rental unit</a:t>
                      </a:r>
                      <a:endParaRPr kumimoji="0" lang="en-US" sz="1200" b="0" i="1" u="none" strike="noStrike" cap="none" normalizeH="0" baseline="0" dirty="0">
                        <a:ln>
                          <a:noFill/>
                        </a:ln>
                        <a:solidFill>
                          <a:schemeClr val="tx1"/>
                        </a:solidFill>
                        <a:effectLst/>
                        <a:uFillTx/>
                        <a:latin typeface="+mj-lt"/>
                        <a:ea typeface="Arial"/>
                        <a:cs typeface="Arial"/>
                      </a:endParaRPr>
                    </a:p>
                  </a:txBody>
                  <a:tcPr marT="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ct val="100000"/>
                        </a:lnSpc>
                        <a:spcBef>
                          <a:spcPct val="0"/>
                        </a:spcBef>
                        <a:spcAft>
                          <a:spcPct val="0"/>
                        </a:spcAft>
                        <a:buFontTx/>
                        <a:buNone/>
                      </a:pPr>
                      <a:r>
                        <a:rPr lang="en" altLang="ko-KR" sz="1200" i="1" dirty="0" err="1"/>
                        <a:t>prop_type_simplifiedPrivate</a:t>
                      </a:r>
                      <a:r>
                        <a:rPr lang="en" altLang="ko-KR" sz="1200" i="1" dirty="0"/>
                        <a:t> room in residential home</a:t>
                      </a:r>
                      <a:endParaRPr kumimoji="0" lang="en-US" sz="1200" b="0" i="1" u="none" strike="noStrike" cap="none" normalizeH="0" baseline="0" dirty="0">
                        <a:ln>
                          <a:noFill/>
                        </a:ln>
                        <a:solidFill>
                          <a:schemeClr val="tx1"/>
                        </a:solidFill>
                        <a:effectLst/>
                        <a:uFillTx/>
                        <a:latin typeface="+mj-lt"/>
                        <a:ea typeface="Arial"/>
                        <a:cs typeface="Arial"/>
                      </a:endParaRPr>
                    </a:p>
                  </a:txBody>
                  <a:tcPr marT="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ct val="100000"/>
                        </a:lnSpc>
                        <a:spcBef>
                          <a:spcPct val="0"/>
                        </a:spcBef>
                        <a:spcAft>
                          <a:spcPct val="0"/>
                        </a:spcAft>
                        <a:buFontTx/>
                        <a:buNone/>
                      </a:pPr>
                      <a:r>
                        <a:rPr lang="en" altLang="ko-KR" sz="1200" i="1" dirty="0" err="1"/>
                        <a:t>number_of_reviews</a:t>
                      </a:r>
                      <a:r>
                        <a:rPr lang="en" altLang="ko-KR" sz="1200" i="1" dirty="0"/>
                        <a:t> </a:t>
                      </a:r>
                      <a:endParaRPr kumimoji="0" lang="en-US" sz="1200" b="0" i="1" u="none" strike="noStrike" cap="none" normalizeH="0" baseline="0" dirty="0">
                        <a:ln>
                          <a:noFill/>
                        </a:ln>
                        <a:solidFill>
                          <a:schemeClr val="tx1"/>
                        </a:solidFill>
                        <a:effectLst/>
                        <a:uFillTx/>
                        <a:latin typeface="+mj-lt"/>
                        <a:ea typeface="Arial"/>
                        <a:cs typeface="Arial"/>
                      </a:endParaRPr>
                    </a:p>
                  </a:txBody>
                  <a:tcPr marT="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ct val="100000"/>
                        </a:lnSpc>
                        <a:spcBef>
                          <a:spcPct val="0"/>
                        </a:spcBef>
                        <a:spcAft>
                          <a:spcPct val="0"/>
                        </a:spcAft>
                        <a:buFontTx/>
                        <a:buNone/>
                      </a:pPr>
                      <a:r>
                        <a:rPr lang="en" altLang="ko-KR" sz="1200" i="1" dirty="0" err="1"/>
                        <a:t>review_scores_rating</a:t>
                      </a:r>
                      <a:r>
                        <a:rPr lang="en" altLang="ko-KR" sz="1200" i="1" dirty="0"/>
                        <a:t> </a:t>
                      </a:r>
                      <a:endParaRPr kumimoji="0" lang="en-US" sz="1200" b="0" i="1" u="none" strike="noStrike" cap="none" normalizeH="0" baseline="0" dirty="0">
                        <a:ln>
                          <a:noFill/>
                        </a:ln>
                        <a:solidFill>
                          <a:schemeClr val="tx1"/>
                        </a:solidFill>
                        <a:effectLst/>
                        <a:uFillTx/>
                        <a:latin typeface="+mj-lt"/>
                        <a:ea typeface="Arial"/>
                        <a:cs typeface="Arial"/>
                      </a:endParaRPr>
                    </a:p>
                  </a:txBody>
                  <a:tcPr marT="0" horzOverflow="overflow">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1"/>
                  </a:ext>
                </a:extLst>
              </a:tr>
              <a:tr h="1468518">
                <a:tc>
                  <a:txBody>
                    <a:bodyPr/>
                    <a:lstStyle/>
                    <a:p>
                      <a:pPr marL="0" marR="0" lvl="0" indent="0" algn="l" defTabSz="939800" rtl="0" eaLnBrk="0" fontAlgn="base" latinLnBrk="0" hangingPunct="0">
                        <a:lnSpc>
                          <a:spcPct val="100000"/>
                        </a:lnSpc>
                        <a:spcBef>
                          <a:spcPts val="0"/>
                        </a:spcBef>
                        <a:spcAft>
                          <a:spcPts val="0"/>
                        </a:spcAft>
                        <a:buClrTx/>
                        <a:buSzTx/>
                        <a:buFontTx/>
                        <a:buNone/>
                        <a:tabLst/>
                        <a:defRPr/>
                      </a:pPr>
                      <a:r>
                        <a:rPr lang="en" altLang="ko-KR" sz="1200" dirty="0"/>
                        <a:t>Holding the other variables, if the property is Entire rental, price_4_nights will increase by 0.1905927% (because a logarithmic transformation is performed on ‘price_4_nights’ variable).</a:t>
                      </a:r>
                    </a:p>
                    <a:p>
                      <a:pPr marL="0" marR="0" lvl="0" indent="0" algn="l" defTabSz="939800" rtl="0" eaLnBrk="0" fontAlgn="base" latinLnBrk="0" hangingPunct="0">
                        <a:lnSpc>
                          <a:spcPct val="100000"/>
                        </a:lnSpc>
                        <a:spcBef>
                          <a:spcPts val="0"/>
                        </a:spcBef>
                        <a:spcAft>
                          <a:spcPts val="0"/>
                        </a:spcAft>
                        <a:buFontTx/>
                        <a:buNone/>
                      </a:pPr>
                      <a:endParaRPr kumimoji="0" lang="en-GB" sz="1200" b="0" i="0" u="none" strike="noStrike" cap="none" normalizeH="0" baseline="0" dirty="0">
                        <a:ln>
                          <a:noFill/>
                        </a:ln>
                        <a:solidFill>
                          <a:schemeClr val="tx1"/>
                        </a:solidFill>
                        <a:effectLst/>
                        <a:uFillTx/>
                        <a:latin typeface="+mn-lt"/>
                        <a:ea typeface="Arial"/>
                        <a:cs typeface="Arial"/>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ct val="100000"/>
                        </a:lnSpc>
                        <a:spcBef>
                          <a:spcPts val="0"/>
                        </a:spcBef>
                        <a:spcAft>
                          <a:spcPts val="0"/>
                        </a:spcAft>
                        <a:buFontTx/>
                        <a:buNone/>
                      </a:pPr>
                      <a:r>
                        <a:rPr lang="en" altLang="ko-KR" sz="1200" dirty="0"/>
                        <a:t>Holding the other variables, if the property is Other, price_4_nights will decrease by 0.0914510% (because a logarithmic transformation is performed on ‘price_4_nights’ variable).</a:t>
                      </a:r>
                      <a:endParaRPr kumimoji="0" lang="en-GB" sz="1200" b="0" i="0" u="none" strike="noStrike" cap="none" normalizeH="0" baseline="0" dirty="0">
                        <a:ln>
                          <a:noFill/>
                        </a:ln>
                        <a:solidFill>
                          <a:schemeClr val="tx1"/>
                        </a:solidFill>
                        <a:effectLst/>
                        <a:uFillTx/>
                        <a:latin typeface="+mn-lt"/>
                        <a:ea typeface="Arial"/>
                        <a:cs typeface="Arial"/>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 altLang="ko-KR" sz="1200" dirty="0"/>
                        <a:t>Holding the other variables, if the property is Private room in rental, price_4_nights will decrease by 0.7529075% (because a logarithmic transformation is performed on ‘price_4_nights’ variable).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ct val="100000"/>
                        </a:lnSpc>
                        <a:spcBef>
                          <a:spcPts val="0"/>
                        </a:spcBef>
                        <a:spcAft>
                          <a:spcPts val="0"/>
                        </a:spcAft>
                        <a:buFontTx/>
                        <a:buNone/>
                      </a:pPr>
                      <a:r>
                        <a:rPr lang="en" altLang="ko-KR" sz="1200" dirty="0"/>
                        <a:t>Holding the other variables, if the property is Private room in residential home, price_4_nights will decrease by 0.7226708% (because a logarithmic transformation is performed on ‘price_4_nights’ variable).</a:t>
                      </a:r>
                      <a:endParaRPr kumimoji="0" lang="en-GB" sz="1200" b="0" i="0" u="none" strike="noStrike" cap="none" normalizeH="0" baseline="0" dirty="0">
                        <a:ln>
                          <a:noFill/>
                        </a:ln>
                        <a:solidFill>
                          <a:schemeClr val="tx1"/>
                        </a:solidFill>
                        <a:effectLst/>
                        <a:uFillTx/>
                        <a:latin typeface="+mn-lt"/>
                        <a:ea typeface="Arial"/>
                        <a:cs typeface="Arial"/>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ct val="100000"/>
                        </a:lnSpc>
                        <a:spcBef>
                          <a:spcPts val="0"/>
                        </a:spcBef>
                        <a:spcAft>
                          <a:spcPts val="0"/>
                        </a:spcAft>
                        <a:buClrTx/>
                        <a:buSzTx/>
                        <a:buFontTx/>
                        <a:buNone/>
                        <a:tabLst/>
                        <a:defRPr/>
                      </a:pPr>
                      <a:r>
                        <a:rPr lang="en" altLang="ko-KR" sz="1200" dirty="0"/>
                        <a:t>Holding the other variables, each unit increase in </a:t>
                      </a:r>
                      <a:r>
                        <a:rPr lang="en" altLang="ko-KR" sz="1200" dirty="0" err="1"/>
                        <a:t>number_of_reviews</a:t>
                      </a:r>
                      <a:r>
                        <a:rPr lang="en" altLang="ko-KR" sz="1200" dirty="0"/>
                        <a:t> will increase price_4_nights by 0.1603604% (because a logarithmic transformation is performed on ‘price_4_nights’ variable).</a:t>
                      </a:r>
                    </a:p>
                    <a:p>
                      <a:pPr marL="0" marR="0" lvl="0" indent="0" algn="l" defTabSz="939800" rtl="0" eaLnBrk="0" fontAlgn="base" latinLnBrk="0" hangingPunct="0">
                        <a:lnSpc>
                          <a:spcPct val="100000"/>
                        </a:lnSpc>
                        <a:spcBef>
                          <a:spcPts val="0"/>
                        </a:spcBef>
                        <a:spcAft>
                          <a:spcPts val="0"/>
                        </a:spcAft>
                        <a:buFontTx/>
                        <a:buNone/>
                      </a:pPr>
                      <a:endParaRPr kumimoji="0" lang="en-GB" sz="1200" b="0" i="0" u="none" strike="noStrike" cap="none" normalizeH="0" baseline="0" dirty="0">
                        <a:ln>
                          <a:noFill/>
                        </a:ln>
                        <a:solidFill>
                          <a:schemeClr val="tx1"/>
                        </a:solidFill>
                        <a:effectLst/>
                        <a:uFillTx/>
                        <a:latin typeface="+mn-lt"/>
                        <a:ea typeface="Arial"/>
                        <a:cs typeface="Arial"/>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39800" rtl="0" eaLnBrk="0" fontAlgn="base" latinLnBrk="0" hangingPunct="0">
                        <a:lnSpc>
                          <a:spcPct val="100000"/>
                        </a:lnSpc>
                        <a:spcBef>
                          <a:spcPts val="0"/>
                        </a:spcBef>
                        <a:spcAft>
                          <a:spcPts val="0"/>
                        </a:spcAft>
                        <a:buClrTx/>
                        <a:buSzTx/>
                        <a:buFontTx/>
                        <a:buNone/>
                        <a:tabLst/>
                        <a:defRPr/>
                      </a:pPr>
                      <a:r>
                        <a:rPr lang="en" altLang="ko-KR" sz="1200" dirty="0"/>
                        <a:t>Holding the other variables, each unit increase in </a:t>
                      </a:r>
                      <a:r>
                        <a:rPr lang="en" altLang="ko-KR" sz="1200" dirty="0" err="1"/>
                        <a:t>review_scores_rating</a:t>
                      </a:r>
                      <a:r>
                        <a:rPr lang="en" altLang="ko-KR" sz="1200" dirty="0"/>
                        <a:t> will increase price_4_nights by 0.0016925% (because a logarithmic transformation is performed on ‘price_4_nights’ variable).</a:t>
                      </a:r>
                    </a:p>
                    <a:p>
                      <a:pPr marL="0" marR="0" lvl="0" indent="0" algn="l" defTabSz="939800" rtl="0" eaLnBrk="0" fontAlgn="base" latinLnBrk="0" hangingPunct="0">
                        <a:lnSpc>
                          <a:spcPct val="100000"/>
                        </a:lnSpc>
                        <a:spcBef>
                          <a:spcPts val="0"/>
                        </a:spcBef>
                        <a:spcAft>
                          <a:spcPts val="0"/>
                        </a:spcAft>
                        <a:buFontTx/>
                        <a:buNone/>
                      </a:pPr>
                      <a:endParaRPr kumimoji="0" lang="en-GB" sz="1200" b="0" i="0" u="none" strike="noStrike" cap="none" normalizeH="0" baseline="0" dirty="0">
                        <a:ln>
                          <a:noFill/>
                        </a:ln>
                        <a:solidFill>
                          <a:schemeClr val="tx1"/>
                        </a:solidFill>
                        <a:effectLst/>
                        <a:uFillTx/>
                        <a:latin typeface="+mn-lt"/>
                        <a:ea typeface="Arial"/>
                        <a:cs typeface="Arial"/>
                      </a:endParaRPr>
                    </a:p>
                  </a:txBody>
                  <a:tcPr horzOverflow="overflow">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2"/>
                  </a:ext>
                </a:extLst>
              </a:tr>
            </a:tbl>
          </a:graphicData>
        </a:graphic>
      </p:graphicFrame>
      <p:sp>
        <p:nvSpPr>
          <p:cNvPr id="7" name="TextBox 6">
            <a:extLst>
              <a:ext uri="{FF2B5EF4-FFF2-40B4-BE49-F238E27FC236}">
                <a16:creationId xmlns:a16="http://schemas.microsoft.com/office/drawing/2014/main" id="{3E687B53-5E94-8642-8480-B420CDA0C125}"/>
              </a:ext>
            </a:extLst>
          </p:cNvPr>
          <p:cNvSpPr txBox="1"/>
          <p:nvPr/>
        </p:nvSpPr>
        <p:spPr>
          <a:xfrm>
            <a:off x="452054" y="1744507"/>
            <a:ext cx="11045883" cy="369332"/>
          </a:xfrm>
          <a:prstGeom prst="rect">
            <a:avLst/>
          </a:prstGeom>
          <a:noFill/>
        </p:spPr>
        <p:txBody>
          <a:bodyPr wrap="square" rtlCol="0">
            <a:spAutoFit/>
          </a:bodyPr>
          <a:lstStyle/>
          <a:p>
            <a:r>
              <a:rPr lang="en" altLang="ko-KR" dirty="0"/>
              <a:t>log(price_4_nights) = </a:t>
            </a:r>
            <a:r>
              <a:rPr lang="en" altLang="ko-KR" dirty="0" err="1"/>
              <a:t>prop_type_simplified</a:t>
            </a:r>
            <a:r>
              <a:rPr lang="en" altLang="ko-KR" dirty="0"/>
              <a:t> + </a:t>
            </a:r>
            <a:r>
              <a:rPr lang="en" altLang="ko-KR" dirty="0" err="1"/>
              <a:t>number_of_reviews</a:t>
            </a:r>
            <a:r>
              <a:rPr lang="en" altLang="ko-KR" dirty="0"/>
              <a:t> + </a:t>
            </a:r>
            <a:r>
              <a:rPr lang="en" altLang="ko-KR" dirty="0" err="1"/>
              <a:t>review_scores_rating</a:t>
            </a:r>
            <a:endParaRPr kumimoji="1" lang="ko-KR" altLang="en-US" dirty="0"/>
          </a:p>
        </p:txBody>
      </p:sp>
      <p:sp>
        <p:nvSpPr>
          <p:cNvPr id="8" name="TextBox 7">
            <a:extLst>
              <a:ext uri="{FF2B5EF4-FFF2-40B4-BE49-F238E27FC236}">
                <a16:creationId xmlns:a16="http://schemas.microsoft.com/office/drawing/2014/main" id="{FCCBC3BF-A71C-C045-BC78-59D579585B53}"/>
              </a:ext>
            </a:extLst>
          </p:cNvPr>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4</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3492194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제목 1">
            <a:extLst>
              <a:ext uri="{FF2B5EF4-FFF2-40B4-BE49-F238E27FC236}">
                <a16:creationId xmlns:a16="http://schemas.microsoft.com/office/drawing/2014/main" id="{DA7E1072-F0DD-BB43-BEF7-83E82A88B707}"/>
              </a:ext>
            </a:extLst>
          </p:cNvPr>
          <p:cNvSpPr txBox="1">
            <a:spLocks/>
          </p:cNvSpPr>
          <p:nvPr/>
        </p:nvSpPr>
        <p:spPr>
          <a:xfrm>
            <a:off x="452054" y="152400"/>
            <a:ext cx="3127881" cy="2195209"/>
          </a:xfrm>
          <a:prstGeom prst="rect">
            <a:avLst/>
          </a:prstGeom>
        </p:spPr>
        <p:txBody>
          <a:bodyPr vert="horz" lIns="91440" tIns="45720" rIns="91440" bIns="4572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kumimoji="1" lang="en-US" altLang="ko-KR" sz="3000" b="1" dirty="0">
                <a:latin typeface="AppleGothic" pitchFamily="2" charset="-127"/>
                <a:ea typeface="AppleGothic" pitchFamily="2" charset="-127"/>
              </a:rPr>
              <a:t>Regression</a:t>
            </a:r>
          </a:p>
          <a:p>
            <a:r>
              <a:rPr kumimoji="1" lang="en-US" altLang="ko-KR" sz="3000" b="1" dirty="0">
                <a:latin typeface="AppleGothic" pitchFamily="2" charset="-127"/>
                <a:ea typeface="AppleGothic" pitchFamily="2" charset="-127"/>
              </a:rPr>
              <a:t>Analysis</a:t>
            </a:r>
            <a:endParaRPr kumimoji="1" lang="ko-KR" altLang="en-US" sz="3000" b="1" dirty="0">
              <a:latin typeface="AppleGothic" pitchFamily="2" charset="-127"/>
              <a:ea typeface="AppleGothic" pitchFamily="2" charset="-127"/>
            </a:endParaRPr>
          </a:p>
        </p:txBody>
      </p:sp>
      <p:pic>
        <p:nvPicPr>
          <p:cNvPr id="37" name="Picture 9">
            <a:extLst>
              <a:ext uri="{FF2B5EF4-FFF2-40B4-BE49-F238E27FC236}">
                <a16:creationId xmlns:a16="http://schemas.microsoft.com/office/drawing/2014/main" id="{0EAE49AF-88F4-964C-8983-88D732001FED}"/>
              </a:ext>
            </a:extLst>
          </p:cNvPr>
          <p:cNvPicPr>
            <a:picLocks noChangeAspect="1"/>
          </p:cNvPicPr>
          <p:nvPr/>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38" name="Rectangle 12">
            <a:extLst>
              <a:ext uri="{FF2B5EF4-FFF2-40B4-BE49-F238E27FC236}">
                <a16:creationId xmlns:a16="http://schemas.microsoft.com/office/drawing/2014/main" id="{AE29F72A-1ED6-264F-B789-144FBBCCDA5C}"/>
              </a:ext>
            </a:extLst>
          </p:cNvPr>
          <p:cNvSpPr/>
          <p:nvPr/>
        </p:nvSpPr>
        <p:spPr bwMode="white">
          <a:xfrm>
            <a:off x="4088018" y="-1309"/>
            <a:ext cx="8103981"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pic>
        <p:nvPicPr>
          <p:cNvPr id="40" name="Picture 9">
            <a:extLst>
              <a:ext uri="{FF2B5EF4-FFF2-40B4-BE49-F238E27FC236}">
                <a16:creationId xmlns:a16="http://schemas.microsoft.com/office/drawing/2014/main" id="{58129BF7-FA30-CE45-A218-63449F59C11F}"/>
              </a:ext>
            </a:extLst>
          </p:cNvPr>
          <p:cNvPicPr>
            <a:picLocks noChangeAspect="1"/>
          </p:cNvPicPr>
          <p:nvPr/>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728979" y="32426"/>
            <a:ext cx="359038" cy="6858000"/>
          </a:xfrm>
          <a:prstGeom prst="rect">
            <a:avLst/>
          </a:prstGeom>
        </p:spPr>
      </p:pic>
      <p:sp>
        <p:nvSpPr>
          <p:cNvPr id="42" name="제목 1">
            <a:extLst>
              <a:ext uri="{FF2B5EF4-FFF2-40B4-BE49-F238E27FC236}">
                <a16:creationId xmlns:a16="http://schemas.microsoft.com/office/drawing/2014/main" id="{FF36A4C8-72B4-B34B-8BF1-7FEF30759DDB}"/>
              </a:ext>
            </a:extLst>
          </p:cNvPr>
          <p:cNvSpPr txBox="1">
            <a:spLocks/>
          </p:cNvSpPr>
          <p:nvPr/>
        </p:nvSpPr>
        <p:spPr>
          <a:xfrm>
            <a:off x="347162" y="2101174"/>
            <a:ext cx="3127881" cy="3953788"/>
          </a:xfrm>
          <a:prstGeom prst="rect">
            <a:avLst/>
          </a:prstGeom>
        </p:spPr>
        <p:txBody>
          <a:bodyPr vert="horz" lIns="91440" tIns="45720" rIns="91440" bIns="4572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endParaRPr kumimoji="1" lang="ko-KR" altLang="en-US" sz="3000" b="1" dirty="0">
              <a:latin typeface="AppleGothic" pitchFamily="2" charset="-127"/>
              <a:ea typeface="AppleGothic" pitchFamily="2" charset="-127"/>
            </a:endParaRPr>
          </a:p>
        </p:txBody>
      </p:sp>
      <p:sp>
        <p:nvSpPr>
          <p:cNvPr id="43" name="제목 1">
            <a:extLst>
              <a:ext uri="{FF2B5EF4-FFF2-40B4-BE49-F238E27FC236}">
                <a16:creationId xmlns:a16="http://schemas.microsoft.com/office/drawing/2014/main" id="{4281D86E-586C-964E-8294-577B2A92972E}"/>
              </a:ext>
            </a:extLst>
          </p:cNvPr>
          <p:cNvSpPr txBox="1">
            <a:spLocks/>
          </p:cNvSpPr>
          <p:nvPr/>
        </p:nvSpPr>
        <p:spPr>
          <a:xfrm>
            <a:off x="452053" y="1608306"/>
            <a:ext cx="3323908" cy="4950618"/>
          </a:xfrm>
          <a:prstGeom prst="rect">
            <a:avLst/>
          </a:prstGeom>
        </p:spPr>
        <p:txBody>
          <a:bodyPr vert="horz" lIns="91440" tIns="45720" rIns="91440" bIns="4572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pPr marL="571500" indent="-571500">
              <a:buFont typeface="Wingdings" pitchFamily="2" charset="2"/>
              <a:buChar char="§"/>
            </a:pPr>
            <a:endParaRPr kumimoji="1" lang="ko-KR" altLang="en-US" sz="2400" b="1" dirty="0">
              <a:latin typeface="AppleGothic" pitchFamily="2" charset="-127"/>
              <a:ea typeface="AppleGothic" pitchFamily="2" charset="-127"/>
            </a:endParaRPr>
          </a:p>
        </p:txBody>
      </p:sp>
      <p:sp>
        <p:nvSpPr>
          <p:cNvPr id="44" name="직사각형 43">
            <a:extLst>
              <a:ext uri="{FF2B5EF4-FFF2-40B4-BE49-F238E27FC236}">
                <a16:creationId xmlns:a16="http://schemas.microsoft.com/office/drawing/2014/main" id="{96C0D294-9C7E-5A48-BA56-BC7F0531CBA5}"/>
              </a:ext>
            </a:extLst>
          </p:cNvPr>
          <p:cNvSpPr/>
          <p:nvPr/>
        </p:nvSpPr>
        <p:spPr>
          <a:xfrm>
            <a:off x="514312" y="1970756"/>
            <a:ext cx="3051864" cy="3693319"/>
          </a:xfrm>
          <a:prstGeom prst="rect">
            <a:avLst/>
          </a:prstGeom>
        </p:spPr>
        <p:txBody>
          <a:bodyPr wrap="square">
            <a:spAutoFit/>
          </a:bodyPr>
          <a:lstStyle/>
          <a:p>
            <a:pPr marL="285750" indent="-285750">
              <a:buFont typeface="Arial" panose="020B0604020202020204" pitchFamily="34" charset="0"/>
              <a:buChar char="•"/>
            </a:pPr>
            <a:r>
              <a:rPr lang="en" altLang="ko-KR" dirty="0"/>
              <a:t>Based on model7, there are 14 variables (X) in total that are able to explain in the price for 4 night for 2 people</a:t>
            </a:r>
          </a:p>
          <a:p>
            <a:pPr marL="285750" indent="-285750">
              <a:buFont typeface="Arial" panose="020B0604020202020204" pitchFamily="34" charset="0"/>
              <a:buChar char="•"/>
            </a:pPr>
            <a:r>
              <a:rPr lang="en" altLang="ko-KR" dirty="0"/>
              <a:t>If you want to increase the occupancy rate of your hotel in Madrid, Spain, the most 2 important factors that should be improved are the review score rating and bathroom (number of available and cleanliness)</a:t>
            </a:r>
          </a:p>
        </p:txBody>
      </p:sp>
      <p:graphicFrame>
        <p:nvGraphicFramePr>
          <p:cNvPr id="47" name="표 46">
            <a:extLst>
              <a:ext uri="{FF2B5EF4-FFF2-40B4-BE49-F238E27FC236}">
                <a16:creationId xmlns:a16="http://schemas.microsoft.com/office/drawing/2014/main" id="{A1FDF71C-D743-7140-8C33-1709418D2CE5}"/>
              </a:ext>
            </a:extLst>
          </p:cNvPr>
          <p:cNvGraphicFramePr>
            <a:graphicFrameLocks noGrp="1"/>
          </p:cNvGraphicFramePr>
          <p:nvPr>
            <p:extLst>
              <p:ext uri="{D42A27DB-BD31-4B8C-83A1-F6EECF244321}">
                <p14:modId xmlns:p14="http://schemas.microsoft.com/office/powerpoint/2010/main" val="2379954883"/>
              </p:ext>
            </p:extLst>
          </p:nvPr>
        </p:nvGraphicFramePr>
        <p:xfrm>
          <a:off x="4406440" y="776123"/>
          <a:ext cx="4785019" cy="5304444"/>
        </p:xfrm>
        <a:graphic>
          <a:graphicData uri="http://schemas.openxmlformats.org/drawingml/2006/table">
            <a:tbl>
              <a:tblPr>
                <a:tableStyleId>{5940675A-B579-460E-94D1-54222C63F5DA}</a:tableStyleId>
              </a:tblPr>
              <a:tblGrid>
                <a:gridCol w="1271544">
                  <a:extLst>
                    <a:ext uri="{9D8B030D-6E8A-4147-A177-3AD203B41FA5}">
                      <a16:colId xmlns:a16="http://schemas.microsoft.com/office/drawing/2014/main" val="3163005583"/>
                    </a:ext>
                  </a:extLst>
                </a:gridCol>
                <a:gridCol w="501925">
                  <a:extLst>
                    <a:ext uri="{9D8B030D-6E8A-4147-A177-3AD203B41FA5}">
                      <a16:colId xmlns:a16="http://schemas.microsoft.com/office/drawing/2014/main" val="496985636"/>
                    </a:ext>
                  </a:extLst>
                </a:gridCol>
                <a:gridCol w="501925">
                  <a:extLst>
                    <a:ext uri="{9D8B030D-6E8A-4147-A177-3AD203B41FA5}">
                      <a16:colId xmlns:a16="http://schemas.microsoft.com/office/drawing/2014/main" val="413628474"/>
                    </a:ext>
                  </a:extLst>
                </a:gridCol>
                <a:gridCol w="501925">
                  <a:extLst>
                    <a:ext uri="{9D8B030D-6E8A-4147-A177-3AD203B41FA5}">
                      <a16:colId xmlns:a16="http://schemas.microsoft.com/office/drawing/2014/main" val="3853042046"/>
                    </a:ext>
                  </a:extLst>
                </a:gridCol>
                <a:gridCol w="501925">
                  <a:extLst>
                    <a:ext uri="{9D8B030D-6E8A-4147-A177-3AD203B41FA5}">
                      <a16:colId xmlns:a16="http://schemas.microsoft.com/office/drawing/2014/main" val="1034937788"/>
                    </a:ext>
                  </a:extLst>
                </a:gridCol>
                <a:gridCol w="501925">
                  <a:extLst>
                    <a:ext uri="{9D8B030D-6E8A-4147-A177-3AD203B41FA5}">
                      <a16:colId xmlns:a16="http://schemas.microsoft.com/office/drawing/2014/main" val="2554261520"/>
                    </a:ext>
                  </a:extLst>
                </a:gridCol>
                <a:gridCol w="501925">
                  <a:extLst>
                    <a:ext uri="{9D8B030D-6E8A-4147-A177-3AD203B41FA5}">
                      <a16:colId xmlns:a16="http://schemas.microsoft.com/office/drawing/2014/main" val="3483874373"/>
                    </a:ext>
                  </a:extLst>
                </a:gridCol>
                <a:gridCol w="501925">
                  <a:extLst>
                    <a:ext uri="{9D8B030D-6E8A-4147-A177-3AD203B41FA5}">
                      <a16:colId xmlns:a16="http://schemas.microsoft.com/office/drawing/2014/main" val="276454589"/>
                    </a:ext>
                  </a:extLst>
                </a:gridCol>
              </a:tblGrid>
              <a:tr h="89194">
                <a:tc>
                  <a:txBody>
                    <a:bodyPr/>
                    <a:lstStyle/>
                    <a:p>
                      <a:pPr algn="l" fontAlgn="b"/>
                      <a:r>
                        <a:rPr lang="ko-KR" altLang="en-US" sz="700" b="1" u="none" strike="noStrike" dirty="0">
                          <a:effectLst/>
                        </a:rPr>
                        <a:t>　</a:t>
                      </a:r>
                      <a:endParaRPr lang="ko-KR" altLang="en-US" sz="700" b="1" i="0" u="none" strike="noStrike" dirty="0">
                        <a:solidFill>
                          <a:srgbClr val="000000"/>
                        </a:solidFill>
                        <a:effectLst/>
                        <a:latin typeface="Arial" panose="020B0604020202020204" pitchFamily="34" charset="0"/>
                        <a:ea typeface="맑은 고딕" panose="020B0503020000020004" pitchFamily="34" charset="-127"/>
                      </a:endParaRPr>
                    </a:p>
                  </a:txBody>
                  <a:tcPr marL="3858" marR="3858" marT="3858" marB="0" anchor="b">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 sz="700" b="1" u="none" strike="noStrike" dirty="0">
                          <a:effectLst/>
                        </a:rPr>
                        <a:t>model1</a:t>
                      </a:r>
                      <a:endParaRPr lang="en" sz="700" b="1"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 sz="700" b="1" u="none" strike="noStrike" dirty="0">
                          <a:effectLst/>
                        </a:rPr>
                        <a:t>model2</a:t>
                      </a:r>
                      <a:endParaRPr lang="en" sz="700" b="1"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 sz="700" b="1" u="none" strike="noStrike" dirty="0">
                          <a:effectLst/>
                        </a:rPr>
                        <a:t>model3</a:t>
                      </a:r>
                      <a:endParaRPr lang="en" sz="700" b="1"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 sz="700" b="1" u="none" strike="noStrike" dirty="0">
                          <a:effectLst/>
                        </a:rPr>
                        <a:t>model4</a:t>
                      </a:r>
                      <a:endParaRPr lang="en" sz="700" b="1"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 sz="700" b="1" u="none" strike="noStrike" dirty="0">
                          <a:effectLst/>
                        </a:rPr>
                        <a:t>model5</a:t>
                      </a:r>
                      <a:endParaRPr lang="en" sz="700" b="1"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 sz="700" b="1" u="none" strike="noStrike" dirty="0">
                          <a:effectLst/>
                        </a:rPr>
                        <a:t>model6</a:t>
                      </a:r>
                      <a:endParaRPr lang="en" sz="700" b="1"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 sz="700" b="1" u="none" strike="noStrike" dirty="0">
                          <a:effectLst/>
                        </a:rPr>
                        <a:t>model7</a:t>
                      </a:r>
                      <a:endParaRPr lang="en" sz="700" b="1"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11148770"/>
                  </a:ext>
                </a:extLst>
              </a:tr>
              <a:tr h="112911">
                <a:tc rowSpan="2">
                  <a:txBody>
                    <a:bodyPr/>
                    <a:lstStyle/>
                    <a:p>
                      <a:pPr lvl="0" algn="l" fontAlgn="ctr"/>
                      <a:r>
                        <a:rPr lang="en" sz="700" u="none" strike="noStrike" dirty="0">
                          <a:effectLst/>
                        </a:rPr>
                        <a:t>(Intercept)</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5.137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5.171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4.625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4.671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4.645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4.727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4.428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0500874"/>
                  </a:ext>
                </a:extLst>
              </a:tr>
              <a:tr h="112911">
                <a:tc vMerge="1">
                  <a:txBody>
                    <a:bodyPr/>
                    <a:lstStyle/>
                    <a:p>
                      <a:pPr latinLnBrk="1"/>
                      <a:endParaRPr lang="ko-KR" altLang="en-US"/>
                    </a:p>
                  </a:txBody>
                  <a:tcPr/>
                </a:tc>
                <a:tc>
                  <a:txBody>
                    <a:bodyPr/>
                    <a:lstStyle/>
                    <a:p>
                      <a:pPr algn="l" fontAlgn="b"/>
                      <a:r>
                        <a:rPr lang="en-US" altLang="ko-KR" sz="700" u="none" strike="noStrike">
                          <a:effectLst/>
                        </a:rPr>
                        <a:t>(0.091)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(0.089)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(0.081)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(0.083)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(0.084)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(0.083)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(0.080)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97733780"/>
                  </a:ext>
                </a:extLst>
              </a:tr>
              <a:tr h="112911">
                <a:tc rowSpan="2">
                  <a:txBody>
                    <a:bodyPr/>
                    <a:lstStyle/>
                    <a:p>
                      <a:pPr lvl="0" algn="l" fontAlgn="ctr"/>
                      <a:r>
                        <a:rPr lang="en" sz="700" u="none" strike="noStrike" dirty="0" err="1">
                          <a:effectLst/>
                        </a:rPr>
                        <a:t>prop_type_simplifiedEntire</a:t>
                      </a:r>
                      <a:r>
                        <a:rPr lang="en" sz="700" u="none" strike="noStrike" dirty="0">
                          <a:effectLst/>
                        </a:rPr>
                        <a:t> rental unit</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0.191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0.190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0.063    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0.059    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0.056    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0.008    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5157200"/>
                  </a:ext>
                </a:extLst>
              </a:tr>
              <a:tr h="112911">
                <a:tc vMerge="1">
                  <a:txBody>
                    <a:bodyPr/>
                    <a:lstStyle/>
                    <a:p>
                      <a:pPr latinLnBrk="1"/>
                      <a:endParaRPr lang="ko-KR" altLang="en-US"/>
                    </a:p>
                  </a:txBody>
                  <a:tcPr/>
                </a:tc>
                <a:tc>
                  <a:txBody>
                    <a:bodyPr/>
                    <a:lstStyle/>
                    <a:p>
                      <a:pPr algn="l" fontAlgn="b"/>
                      <a:r>
                        <a:rPr lang="en-US" altLang="ko-KR" sz="700" u="none" strike="noStrike" dirty="0">
                          <a:effectLst/>
                        </a:rPr>
                        <a:t>(0.048)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(0.047)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(0.042)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(0.042)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(0.042)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(0.039)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94430336"/>
                  </a:ext>
                </a:extLst>
              </a:tr>
              <a:tr h="112911">
                <a:tc rowSpan="2">
                  <a:txBody>
                    <a:bodyPr/>
                    <a:lstStyle/>
                    <a:p>
                      <a:pPr lvl="0" algn="l" fontAlgn="ctr"/>
                      <a:r>
                        <a:rPr lang="en" sz="700" u="none" strike="noStrike" dirty="0" err="1">
                          <a:effectLst/>
                        </a:rPr>
                        <a:t>prop_type_simplifiedOther</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-0.091    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0.198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-0.097 *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-0.098 *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-0.101 *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-0.110 *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-0.194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35524958"/>
                  </a:ext>
                </a:extLst>
              </a:tr>
              <a:tr h="112911">
                <a:tc vMerge="1">
                  <a:txBody>
                    <a:bodyPr/>
                    <a:lstStyle/>
                    <a:p>
                      <a:pPr latinLnBrk="1"/>
                      <a:endParaRPr lang="ko-KR" altLang="en-US"/>
                    </a:p>
                  </a:txBody>
                  <a:tcPr/>
                </a:tc>
                <a:tc>
                  <a:txBody>
                    <a:bodyPr/>
                    <a:lstStyle/>
                    <a:p>
                      <a:pPr algn="l" fontAlgn="b"/>
                      <a:r>
                        <a:rPr lang="en-US" altLang="ko-KR" sz="700" u="none" strike="noStrike" dirty="0">
                          <a:effectLst/>
                        </a:rPr>
                        <a:t>(0.052)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(0.055)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(0.042)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18418594"/>
                  </a:ext>
                </a:extLst>
              </a:tr>
              <a:tr h="112911">
                <a:tc rowSpan="2">
                  <a:txBody>
                    <a:bodyPr/>
                    <a:lstStyle/>
                    <a:p>
                      <a:pPr lvl="0" algn="l" fontAlgn="ctr"/>
                      <a:r>
                        <a:rPr lang="en" sz="700" u="none" strike="noStrike" dirty="0" err="1">
                          <a:effectLst/>
                        </a:rPr>
                        <a:t>prop_type_simplifiedPrivate</a:t>
                      </a:r>
                      <a:r>
                        <a:rPr lang="en" sz="700" u="none" strike="noStrike" dirty="0">
                          <a:effectLst/>
                        </a:rPr>
                        <a:t> room in rental unit</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-0.753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-0.129    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-0.617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-0.619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-0.616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-0.616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-0.746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4824193"/>
                  </a:ext>
                </a:extLst>
              </a:tr>
              <a:tr h="112911">
                <a:tc vMerge="1">
                  <a:txBody>
                    <a:bodyPr/>
                    <a:lstStyle/>
                    <a:p>
                      <a:pPr latinLnBrk="1"/>
                      <a:endParaRPr lang="ko-KR" altLang="en-US"/>
                    </a:p>
                  </a:txBody>
                  <a:tcPr/>
                </a:tc>
                <a:tc>
                  <a:txBody>
                    <a:bodyPr/>
                    <a:lstStyle/>
                    <a:p>
                      <a:pPr algn="l" fontAlgn="b"/>
                      <a:r>
                        <a:rPr lang="en-US" altLang="ko-KR" sz="700" u="none" strike="noStrike" dirty="0">
                          <a:effectLst/>
                        </a:rPr>
                        <a:t>(0.051)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(0.067)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(0.045)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(0.045)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(0.044)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(0.042)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61156031"/>
                  </a:ext>
                </a:extLst>
              </a:tr>
              <a:tr h="112911">
                <a:tc rowSpan="2">
                  <a:txBody>
                    <a:bodyPr/>
                    <a:lstStyle/>
                    <a:p>
                      <a:pPr lvl="0" algn="l" fontAlgn="ctr"/>
                      <a:r>
                        <a:rPr lang="en" sz="700" u="none" strike="noStrike" dirty="0" err="1">
                          <a:effectLst/>
                        </a:rPr>
                        <a:t>prop_type_simplifiedPrivate</a:t>
                      </a:r>
                      <a:r>
                        <a:rPr lang="en" sz="700" u="none" strike="noStrike" dirty="0">
                          <a:effectLst/>
                        </a:rPr>
                        <a:t> room in residential home</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-0.723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-0.099    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-0.601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-0.599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-0.597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-0.568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-0.728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65749440"/>
                  </a:ext>
                </a:extLst>
              </a:tr>
              <a:tr h="112911">
                <a:tc vMerge="1">
                  <a:txBody>
                    <a:bodyPr/>
                    <a:lstStyle/>
                    <a:p>
                      <a:pPr latinLnBrk="1"/>
                      <a:endParaRPr lang="ko-KR" altLang="en-US"/>
                    </a:p>
                  </a:txBody>
                  <a:tcPr/>
                </a:tc>
                <a:tc>
                  <a:txBody>
                    <a:bodyPr/>
                    <a:lstStyle/>
                    <a:p>
                      <a:pPr algn="l" fontAlgn="b"/>
                      <a:r>
                        <a:rPr lang="en-US" altLang="ko-KR" sz="700" u="none" strike="noStrike" dirty="0">
                          <a:effectLst/>
                        </a:rPr>
                        <a:t>(0.068)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(0.080)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(0.060)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(0.060)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(0.060)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(0.059)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(0.055)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36779545"/>
                  </a:ext>
                </a:extLst>
              </a:tr>
              <a:tr h="112911">
                <a:tc rowSpan="2">
                  <a:txBody>
                    <a:bodyPr/>
                    <a:lstStyle/>
                    <a:p>
                      <a:pPr lvl="0" algn="l" fontAlgn="ctr"/>
                      <a:r>
                        <a:rPr lang="en" sz="700" u="none" strike="noStrike" dirty="0" err="1">
                          <a:effectLst/>
                        </a:rPr>
                        <a:t>number_of_reviews</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-0.001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-0.001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28642659"/>
                  </a:ext>
                </a:extLst>
              </a:tr>
              <a:tr h="112911">
                <a:tc vMerge="1">
                  <a:txBody>
                    <a:bodyPr/>
                    <a:lstStyle/>
                    <a:p>
                      <a:pPr latinLnBrk="1"/>
                      <a:endParaRPr lang="ko-KR" altLang="en-US"/>
                    </a:p>
                  </a:txBody>
                  <a:tcPr/>
                </a:tc>
                <a:tc>
                  <a:txBody>
                    <a:bodyPr/>
                    <a:lstStyle/>
                    <a:p>
                      <a:pPr algn="l" fontAlgn="b"/>
                      <a:r>
                        <a:rPr lang="en-US" altLang="ko-KR" sz="700" u="none" strike="noStrike" dirty="0">
                          <a:effectLst/>
                        </a:rPr>
                        <a:t>(0.000)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(0.000)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(0.000)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37702985"/>
                  </a:ext>
                </a:extLst>
              </a:tr>
              <a:tr h="112911">
                <a:tc rowSpan="2">
                  <a:txBody>
                    <a:bodyPr/>
                    <a:lstStyle/>
                    <a:p>
                      <a:pPr lvl="0" algn="l" fontAlgn="ctr"/>
                      <a:r>
                        <a:rPr lang="en" sz="700" u="none" strike="noStrike" dirty="0" err="1">
                          <a:effectLst/>
                        </a:rPr>
                        <a:t>review_scores_rating</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0.160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0.153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0.151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0.140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0.142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0.148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0.168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82626378"/>
                  </a:ext>
                </a:extLst>
              </a:tr>
              <a:tr h="112911">
                <a:tc vMerge="1">
                  <a:txBody>
                    <a:bodyPr/>
                    <a:lstStyle/>
                    <a:p>
                      <a:pPr latinLnBrk="1"/>
                      <a:endParaRPr lang="ko-KR" altLang="en-US"/>
                    </a:p>
                  </a:txBody>
                  <a:tcPr/>
                </a:tc>
                <a:tc>
                  <a:txBody>
                    <a:bodyPr/>
                    <a:lstStyle/>
                    <a:p>
                      <a:pPr algn="l" fontAlgn="b"/>
                      <a:r>
                        <a:rPr lang="en-US" altLang="ko-KR" sz="700" u="none" strike="noStrike" dirty="0">
                          <a:effectLst/>
                        </a:rPr>
                        <a:t>(0.017)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(0.016)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(0.015)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(0.014)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30627145"/>
                  </a:ext>
                </a:extLst>
              </a:tr>
              <a:tr h="112911">
                <a:tc rowSpan="2">
                  <a:txBody>
                    <a:bodyPr/>
                    <a:lstStyle/>
                    <a:p>
                      <a:pPr lvl="0" algn="l" fontAlgn="ctr"/>
                      <a:r>
                        <a:rPr lang="en" sz="700" u="none" strike="noStrike" dirty="0" err="1">
                          <a:effectLst/>
                        </a:rPr>
                        <a:t>room_typeHotel</a:t>
                      </a:r>
                      <a:r>
                        <a:rPr lang="en" sz="700" u="none" strike="noStrike" dirty="0">
                          <a:effectLst/>
                        </a:rPr>
                        <a:t> room</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-0.018    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55580971"/>
                  </a:ext>
                </a:extLst>
              </a:tr>
              <a:tr h="112911">
                <a:tc vMerge="1">
                  <a:txBody>
                    <a:bodyPr/>
                    <a:lstStyle/>
                    <a:p>
                      <a:pPr latinLnBrk="1"/>
                      <a:endParaRPr lang="ko-KR" altLang="en-US"/>
                    </a:p>
                  </a:txBody>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(0.078)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31763526"/>
                  </a:ext>
                </a:extLst>
              </a:tr>
              <a:tr h="112911">
                <a:tc rowSpan="2">
                  <a:txBody>
                    <a:bodyPr/>
                    <a:lstStyle/>
                    <a:p>
                      <a:pPr lvl="0" algn="l" fontAlgn="ctr"/>
                      <a:r>
                        <a:rPr lang="en" sz="700" u="none" strike="noStrike" dirty="0" err="1">
                          <a:effectLst/>
                        </a:rPr>
                        <a:t>room_typePrivate</a:t>
                      </a:r>
                      <a:r>
                        <a:rPr lang="en" sz="700" u="none" strike="noStrike" dirty="0">
                          <a:effectLst/>
                        </a:rPr>
                        <a:t> room</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-0.624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87727779"/>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(0.045)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72494332"/>
                  </a:ext>
                </a:extLst>
              </a:tr>
              <a:tr h="112911">
                <a:tc rowSpan="2">
                  <a:txBody>
                    <a:bodyPr/>
                    <a:lstStyle/>
                    <a:p>
                      <a:pPr lvl="0" algn="l" fontAlgn="ctr"/>
                      <a:r>
                        <a:rPr lang="en" sz="700" u="none" strike="noStrike" dirty="0" err="1">
                          <a:effectLst/>
                        </a:rPr>
                        <a:t>room_typeShared</a:t>
                      </a:r>
                      <a:r>
                        <a:rPr lang="en" sz="700" u="none" strike="noStrike" dirty="0">
                          <a:effectLst/>
                        </a:rPr>
                        <a:t> room</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-1.205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09180252"/>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(0.135)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57560156"/>
                  </a:ext>
                </a:extLst>
              </a:tr>
              <a:tr h="112911">
                <a:tc rowSpan="2">
                  <a:txBody>
                    <a:bodyPr/>
                    <a:lstStyle/>
                    <a:p>
                      <a:pPr lvl="0" algn="l" fontAlgn="ctr"/>
                      <a:r>
                        <a:rPr lang="en" sz="700" u="none" strike="noStrike" dirty="0">
                          <a:effectLst/>
                        </a:rPr>
                        <a:t>bathrooms</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0.139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0.138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0.138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0.130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0.136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72877971"/>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(0.014)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(0.014)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(0.014)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(0.013)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(0.012)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65415713"/>
                  </a:ext>
                </a:extLst>
              </a:tr>
              <a:tr h="112911">
                <a:tc rowSpan="2">
                  <a:txBody>
                    <a:bodyPr/>
                    <a:lstStyle/>
                    <a:p>
                      <a:pPr lvl="0" algn="l" fontAlgn="ctr"/>
                      <a:r>
                        <a:rPr lang="en" sz="700" u="none" strike="noStrike" dirty="0">
                          <a:effectLst/>
                        </a:rPr>
                        <a:t>bedrooms</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0.059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0.060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0.061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0.069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0.072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21254258"/>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(0.012)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(0.012)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(0.012)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(0.012)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32138286"/>
                  </a:ext>
                </a:extLst>
              </a:tr>
              <a:tr h="112911">
                <a:tc rowSpan="2">
                  <a:txBody>
                    <a:bodyPr/>
                    <a:lstStyle/>
                    <a:p>
                      <a:pPr lvl="0" algn="l" fontAlgn="ctr"/>
                      <a:r>
                        <a:rPr lang="en" sz="700" u="none" strike="noStrike" dirty="0">
                          <a:effectLst/>
                        </a:rPr>
                        <a:t>accommodates</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0.085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0.085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0.085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0.083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0.079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28666965"/>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(0.006)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52022926"/>
                  </a:ext>
                </a:extLst>
              </a:tr>
              <a:tr h="112911">
                <a:tc rowSpan="2">
                  <a:txBody>
                    <a:bodyPr/>
                    <a:lstStyle/>
                    <a:p>
                      <a:pPr lvl="0" algn="l" fontAlgn="ctr"/>
                      <a:r>
                        <a:rPr lang="en" sz="700" u="none" strike="noStrike" dirty="0" err="1">
                          <a:effectLst/>
                        </a:rPr>
                        <a:t>host_is_superhost</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0.047 **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0.047 **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0.048 **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0.098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86777690"/>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(0.017)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(0.017)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86671814"/>
                  </a:ext>
                </a:extLst>
              </a:tr>
              <a:tr h="112911">
                <a:tc rowSpan="2">
                  <a:txBody>
                    <a:bodyPr/>
                    <a:lstStyle/>
                    <a:p>
                      <a:pPr lvl="0" algn="l" fontAlgn="ctr"/>
                      <a:r>
                        <a:rPr lang="en" sz="700" u="none" strike="noStrike" dirty="0" err="1">
                          <a:effectLst/>
                        </a:rPr>
                        <a:t>instant_bookable</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0.026    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0.009    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0.063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16897201"/>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(0.014)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(0.014)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85758734"/>
                  </a:ext>
                </a:extLst>
              </a:tr>
              <a:tr h="112911">
                <a:tc rowSpan="2">
                  <a:txBody>
                    <a:bodyPr/>
                    <a:lstStyle/>
                    <a:p>
                      <a:pPr lvl="0" algn="l" fontAlgn="ctr"/>
                      <a:r>
                        <a:rPr lang="en" sz="700" u="none" strike="noStrike" dirty="0">
                          <a:effectLst/>
                        </a:rPr>
                        <a:t>neighbourhood_simplifiedloop2</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0.017    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0.020    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93146284"/>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(0.020)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(0.019)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18035162"/>
                  </a:ext>
                </a:extLst>
              </a:tr>
              <a:tr h="112911">
                <a:tc rowSpan="2">
                  <a:txBody>
                    <a:bodyPr/>
                    <a:lstStyle/>
                    <a:p>
                      <a:pPr lvl="0" algn="l" fontAlgn="ctr"/>
                      <a:r>
                        <a:rPr lang="en" sz="700" u="none" strike="noStrike" dirty="0">
                          <a:effectLst/>
                        </a:rPr>
                        <a:t>neighbourhood_simplifiedloop3</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-0.114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-0.139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126660747"/>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(0.023)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(0.021)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880317633"/>
                  </a:ext>
                </a:extLst>
              </a:tr>
              <a:tr h="112911">
                <a:tc rowSpan="2">
                  <a:txBody>
                    <a:bodyPr/>
                    <a:lstStyle/>
                    <a:p>
                      <a:pPr lvl="0" algn="l" fontAlgn="ctr"/>
                      <a:r>
                        <a:rPr lang="en" sz="700" u="none" strike="noStrike" dirty="0">
                          <a:effectLst/>
                        </a:rPr>
                        <a:t>neighbourhood_simplifiedloop4</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-0.251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-0.293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21316422"/>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(0.021)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(0.020)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19208472"/>
                  </a:ext>
                </a:extLst>
              </a:tr>
              <a:tr h="112911">
                <a:tc rowSpan="2">
                  <a:txBody>
                    <a:bodyPr/>
                    <a:lstStyle/>
                    <a:p>
                      <a:pPr lvl="0" algn="l" fontAlgn="ctr"/>
                      <a:r>
                        <a:rPr lang="en" sz="700" u="none" strike="noStrike" dirty="0">
                          <a:effectLst/>
                        </a:rPr>
                        <a:t>neighbourhood_simplifiedloop5</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-0.226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-0.261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07997309"/>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(0.038)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(0.036)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34068810"/>
                  </a:ext>
                </a:extLst>
              </a:tr>
              <a:tr h="112911">
                <a:tc rowSpan="2">
                  <a:txBody>
                    <a:bodyPr/>
                    <a:lstStyle/>
                    <a:p>
                      <a:pPr lvl="0" algn="l" fontAlgn="ctr"/>
                      <a:r>
                        <a:rPr lang="en" sz="700" u="none" strike="noStrike" dirty="0">
                          <a:effectLst/>
                        </a:rPr>
                        <a:t>availability_30</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0.018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7677134"/>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(0.001)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07350680"/>
                  </a:ext>
                </a:extLst>
              </a:tr>
              <a:tr h="112911">
                <a:tc rowSpan="2">
                  <a:txBody>
                    <a:bodyPr/>
                    <a:lstStyle/>
                    <a:p>
                      <a:pPr lvl="0" algn="l" fontAlgn="ctr"/>
                      <a:r>
                        <a:rPr lang="en" sz="700" u="none" strike="noStrike" dirty="0" err="1">
                          <a:effectLst/>
                        </a:rPr>
                        <a:t>reviews_per_month</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ctr">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-0.076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75615556"/>
                  </a:ext>
                </a:extLst>
              </a:tr>
              <a:tr h="112911">
                <a:tc vMerge="1">
                  <a:txBody>
                    <a:bodyPr/>
                    <a:lstStyle/>
                    <a:p>
                      <a:pPr latinLnBrk="1"/>
                      <a:endParaRPr lang="ko-KR" altLang="en-US"/>
                    </a:p>
                  </a:txBody>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dirty="0">
                          <a:effectLst/>
                        </a:rPr>
                        <a:t>        </a:t>
                      </a:r>
                      <a:endParaRPr lang="ko-KR" altLang="en-US"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ko-KR" altLang="en-US" sz="700" u="none" strike="noStrike">
                          <a:effectLst/>
                        </a:rPr>
                        <a:t>        </a:t>
                      </a:r>
                      <a:endParaRPr lang="ko-KR" altLang="en-US"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(0.004)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14511445"/>
                  </a:ext>
                </a:extLst>
              </a:tr>
              <a:tr h="112911">
                <a:tc>
                  <a:txBody>
                    <a:bodyPr/>
                    <a:lstStyle/>
                    <a:p>
                      <a:pPr lvl="0" algn="l" fontAlgn="b"/>
                      <a:r>
                        <a:rPr lang="en" sz="700" u="none" strike="noStrike" dirty="0">
                          <a:effectLst/>
                        </a:rPr>
                        <a:t>N</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4516        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4516        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4516        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4516        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4516        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4516        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4516        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99604841"/>
                  </a:ext>
                </a:extLst>
              </a:tr>
              <a:tr h="112911">
                <a:tc>
                  <a:txBody>
                    <a:bodyPr/>
                    <a:lstStyle/>
                    <a:p>
                      <a:pPr lvl="0" algn="l" fontAlgn="b"/>
                      <a:r>
                        <a:rPr lang="en" sz="700" u="none" strike="noStrike" dirty="0">
                          <a:effectLst/>
                        </a:rPr>
                        <a:t>R2</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0.321    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0.357    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0.485    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0.485    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0.486    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0.506    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0.568    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0454707"/>
                  </a:ext>
                </a:extLst>
              </a:tr>
              <a:tr h="112911">
                <a:tc>
                  <a:txBody>
                    <a:bodyPr/>
                    <a:lstStyle/>
                    <a:p>
                      <a:pPr lvl="0" algn="l" fontAlgn="b"/>
                      <a:r>
                        <a:rPr lang="en" sz="700" u="none" strike="noStrike" dirty="0" err="1">
                          <a:effectLst/>
                        </a:rPr>
                        <a:t>logLik</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-3622.171    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-3496.718    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-2998.562    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-2994.685    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-2993.121    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-2904.859    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-2599.746    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9601188"/>
                  </a:ext>
                </a:extLst>
              </a:tr>
              <a:tr h="112911">
                <a:tc>
                  <a:txBody>
                    <a:bodyPr/>
                    <a:lstStyle/>
                    <a:p>
                      <a:pPr lvl="0" algn="l" fontAlgn="b"/>
                      <a:r>
                        <a:rPr lang="en" sz="700" u="none" strike="noStrike" dirty="0">
                          <a:effectLst/>
                        </a:rPr>
                        <a:t>AIC</a:t>
                      </a:r>
                      <a:endParaRPr lang="en"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7260.343    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7015.436    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a:effectLst/>
                        </a:rPr>
                        <a:t>6019.124    </a:t>
                      </a:r>
                      <a:endParaRPr lang="en-US" altLang="ko-KR" sz="700" b="0" i="0" u="none" strike="noStrike">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6013.370    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6012.243    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5843.719    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n-US" altLang="ko-KR" sz="700" u="none" strike="noStrike" dirty="0">
                          <a:effectLst/>
                        </a:rPr>
                        <a:t>5235.491    </a:t>
                      </a:r>
                      <a:endParaRPr lang="en-US" altLang="ko-KR" sz="700" b="0" i="0" u="none" strike="noStrike" dirty="0">
                        <a:solidFill>
                          <a:srgbClr val="2C3E50"/>
                        </a:solidFill>
                        <a:effectLst/>
                        <a:latin typeface="Arial" panose="020B0604020202020204" pitchFamily="34" charset="0"/>
                        <a:ea typeface="맑은 고딕" panose="020B0503020000020004" pitchFamily="34" charset="-127"/>
                      </a:endParaRPr>
                    </a:p>
                  </a:txBody>
                  <a:tcPr marL="3858" marR="3858" marT="3858" marB="0" anchor="b">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447279730"/>
                  </a:ext>
                </a:extLst>
              </a:tr>
            </a:tbl>
          </a:graphicData>
        </a:graphic>
      </p:graphicFrame>
      <p:sp>
        <p:nvSpPr>
          <p:cNvPr id="49" name="액자 48">
            <a:extLst>
              <a:ext uri="{FF2B5EF4-FFF2-40B4-BE49-F238E27FC236}">
                <a16:creationId xmlns:a16="http://schemas.microsoft.com/office/drawing/2014/main" id="{2AE67963-E551-8742-9547-213350C9C233}"/>
              </a:ext>
            </a:extLst>
          </p:cNvPr>
          <p:cNvSpPr/>
          <p:nvPr/>
        </p:nvSpPr>
        <p:spPr>
          <a:xfrm>
            <a:off x="8538603" y="723603"/>
            <a:ext cx="664432" cy="5409484"/>
          </a:xfrm>
          <a:prstGeom prst="frame">
            <a:avLst>
              <a:gd name="adj1" fmla="val 996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chemeClr val="tx1"/>
              </a:solidFill>
            </a:endParaRPr>
          </a:p>
        </p:txBody>
      </p:sp>
      <p:sp>
        <p:nvSpPr>
          <p:cNvPr id="50" name="Isosceles Triangle 46">
            <a:extLst>
              <a:ext uri="{FF2B5EF4-FFF2-40B4-BE49-F238E27FC236}">
                <a16:creationId xmlns:a16="http://schemas.microsoft.com/office/drawing/2014/main" id="{25BEE79E-7BE8-674E-B776-313E2F8B59FE}"/>
              </a:ext>
            </a:extLst>
          </p:cNvPr>
          <p:cNvSpPr>
            <a:spLocks/>
          </p:cNvSpPr>
          <p:nvPr/>
        </p:nvSpPr>
        <p:spPr>
          <a:xfrm rot="5400000">
            <a:off x="9178027" y="3102463"/>
            <a:ext cx="663704" cy="415361"/>
          </a:xfrm>
          <a:prstGeom prst="triangl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uFillTx/>
            </a:endParaRPr>
          </a:p>
        </p:txBody>
      </p:sp>
      <p:sp>
        <p:nvSpPr>
          <p:cNvPr id="51" name="TextBox 50">
            <a:extLst>
              <a:ext uri="{FF2B5EF4-FFF2-40B4-BE49-F238E27FC236}">
                <a16:creationId xmlns:a16="http://schemas.microsoft.com/office/drawing/2014/main" id="{2894DFEE-4D73-0649-A44B-04208323CA7B}"/>
              </a:ext>
            </a:extLst>
          </p:cNvPr>
          <p:cNvSpPr txBox="1"/>
          <p:nvPr/>
        </p:nvSpPr>
        <p:spPr>
          <a:xfrm>
            <a:off x="9872009" y="2017481"/>
            <a:ext cx="2171140" cy="2585323"/>
          </a:xfrm>
          <a:prstGeom prst="rect">
            <a:avLst/>
          </a:prstGeom>
          <a:noFill/>
        </p:spPr>
        <p:txBody>
          <a:bodyPr wrap="square" rtlCol="0">
            <a:spAutoFit/>
          </a:bodyPr>
          <a:lstStyle/>
          <a:p>
            <a:r>
              <a:rPr lang="en-US" altLang="ko-KR" dirty="0"/>
              <a:t>We </a:t>
            </a:r>
            <a:r>
              <a:rPr lang="en" altLang="ko-KR" dirty="0"/>
              <a:t>would recommend that model7 be used for analysis as it has the highest value of R-squared at 0.568, which means that  56.8% of the data fit the regression model</a:t>
            </a:r>
            <a:endParaRPr kumimoji="1" lang="ko-KR" altLang="en-US" dirty="0"/>
          </a:p>
        </p:txBody>
      </p:sp>
      <p:sp>
        <p:nvSpPr>
          <p:cNvPr id="15" name="TextBox 14">
            <a:extLst>
              <a:ext uri="{FF2B5EF4-FFF2-40B4-BE49-F238E27FC236}">
                <a16:creationId xmlns:a16="http://schemas.microsoft.com/office/drawing/2014/main" id="{CACD26FF-6AB0-2544-BAD8-467C66FCF40E}"/>
              </a:ext>
            </a:extLst>
          </p:cNvPr>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5</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72694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제목 1">
            <a:extLst>
              <a:ext uri="{FF2B5EF4-FFF2-40B4-BE49-F238E27FC236}">
                <a16:creationId xmlns:a16="http://schemas.microsoft.com/office/drawing/2014/main" id="{BC562697-638A-9249-9BEB-1F85728E279E}"/>
              </a:ext>
            </a:extLst>
          </p:cNvPr>
          <p:cNvSpPr txBox="1">
            <a:spLocks/>
          </p:cNvSpPr>
          <p:nvPr/>
        </p:nvSpPr>
        <p:spPr>
          <a:xfrm>
            <a:off x="452054" y="18288"/>
            <a:ext cx="5144515" cy="1598341"/>
          </a:xfrm>
          <a:prstGeom prst="rect">
            <a:avLst/>
          </a:prstGeom>
        </p:spPr>
        <p:txBody>
          <a:bodyPr vert="horz" lIns="91440" tIns="45720" rIns="91440" bIns="4572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kumimoji="1" lang="en-US" altLang="ko-KR" sz="3000" b="1" dirty="0">
                <a:latin typeface="AppleGothic" pitchFamily="2" charset="-127"/>
                <a:ea typeface="AppleGothic" pitchFamily="2" charset="-127"/>
              </a:rPr>
              <a:t>Summary</a:t>
            </a:r>
            <a:endParaRPr kumimoji="1" lang="ko-KR" altLang="en-US" sz="3000" b="1" dirty="0">
              <a:latin typeface="AppleGothic" pitchFamily="2" charset="-127"/>
              <a:ea typeface="AppleGothic" pitchFamily="2" charset="-127"/>
            </a:endParaRPr>
          </a:p>
        </p:txBody>
      </p:sp>
      <p:sp>
        <p:nvSpPr>
          <p:cNvPr id="12" name="ValueChainStarter">
            <a:extLst>
              <a:ext uri="{FF2B5EF4-FFF2-40B4-BE49-F238E27FC236}">
                <a16:creationId xmlns:a16="http://schemas.microsoft.com/office/drawing/2014/main" id="{23F98CE3-E692-2749-A734-1D9070CA945C}"/>
              </a:ext>
            </a:extLst>
          </p:cNvPr>
          <p:cNvSpPr>
            <a:spLocks noChangeArrowheads="1"/>
          </p:cNvSpPr>
          <p:nvPr/>
        </p:nvSpPr>
        <p:spPr bwMode="gray">
          <a:xfrm>
            <a:off x="739178" y="1221720"/>
            <a:ext cx="2760399" cy="529021"/>
          </a:xfrm>
          <a:prstGeom prst="homePlate">
            <a:avLst>
              <a:gd name="adj" fmla="val 28651"/>
            </a:avLst>
          </a:prstGeom>
          <a:solidFill>
            <a:srgbClr val="AF2627"/>
          </a:solidFill>
          <a:ln w="9525" algn="ctr">
            <a:solidFill>
              <a:schemeClr val="bg1"/>
            </a:solidFill>
            <a:miter lim="800000"/>
          </a:ln>
        </p:spPr>
        <p:txBody>
          <a:bodyPr lIns="182880" tIns="91440" bIns="91440" anchor="ctr"/>
          <a:lstStyle/>
          <a:p>
            <a:pPr algn="ctr" eaLnBrk="0" hangingPunct="0"/>
            <a:r>
              <a:rPr lang="en" altLang="ko-KR" dirty="0">
                <a:solidFill>
                  <a:schemeClr val="bg1"/>
                </a:solidFill>
              </a:rPr>
              <a:t>Data Exploration</a:t>
            </a:r>
          </a:p>
        </p:txBody>
      </p:sp>
      <p:sp>
        <p:nvSpPr>
          <p:cNvPr id="13" name="ValueChainHeader">
            <a:extLst>
              <a:ext uri="{FF2B5EF4-FFF2-40B4-BE49-F238E27FC236}">
                <a16:creationId xmlns:a16="http://schemas.microsoft.com/office/drawing/2014/main" id="{5713F649-F362-B04B-86E7-54294424635A}"/>
              </a:ext>
            </a:extLst>
          </p:cNvPr>
          <p:cNvSpPr>
            <a:spLocks noChangeArrowheads="1"/>
          </p:cNvSpPr>
          <p:nvPr/>
        </p:nvSpPr>
        <p:spPr bwMode="gray">
          <a:xfrm>
            <a:off x="3340373" y="1221720"/>
            <a:ext cx="2762228" cy="529021"/>
          </a:xfrm>
          <a:prstGeom prst="chevron">
            <a:avLst>
              <a:gd name="adj" fmla="val 28670"/>
            </a:avLst>
          </a:prstGeom>
          <a:solidFill>
            <a:srgbClr val="AF2627"/>
          </a:solidFill>
          <a:ln w="9525" algn="ctr">
            <a:solidFill>
              <a:schemeClr val="bg1"/>
            </a:solidFill>
            <a:miter lim="800000"/>
          </a:ln>
        </p:spPr>
        <p:txBody>
          <a:bodyPr lIns="182880" tIns="91440" bIns="91440" anchor="ctr"/>
          <a:lstStyle/>
          <a:p>
            <a:pPr algn="ctr"/>
            <a:r>
              <a:rPr lang="en" altLang="ko-KR" dirty="0">
                <a:solidFill>
                  <a:schemeClr val="bg1"/>
                </a:solidFill>
              </a:rPr>
              <a:t>Model Selection</a:t>
            </a:r>
          </a:p>
        </p:txBody>
      </p:sp>
      <p:sp>
        <p:nvSpPr>
          <p:cNvPr id="14" name="ValueChainHeader">
            <a:extLst>
              <a:ext uri="{FF2B5EF4-FFF2-40B4-BE49-F238E27FC236}">
                <a16:creationId xmlns:a16="http://schemas.microsoft.com/office/drawing/2014/main" id="{BF2735FB-B47C-0947-B0BA-C23D7162A4BC}"/>
              </a:ext>
            </a:extLst>
          </p:cNvPr>
          <p:cNvSpPr>
            <a:spLocks noChangeArrowheads="1"/>
          </p:cNvSpPr>
          <p:nvPr/>
        </p:nvSpPr>
        <p:spPr bwMode="gray">
          <a:xfrm>
            <a:off x="5908966" y="1221720"/>
            <a:ext cx="2762228" cy="529021"/>
          </a:xfrm>
          <a:prstGeom prst="chevron">
            <a:avLst>
              <a:gd name="adj" fmla="val 28670"/>
            </a:avLst>
          </a:prstGeom>
          <a:solidFill>
            <a:srgbClr val="AF2627"/>
          </a:solidFill>
          <a:ln w="9525" algn="ctr">
            <a:solidFill>
              <a:schemeClr val="bg1"/>
            </a:solidFill>
            <a:miter lim="800000"/>
          </a:ln>
        </p:spPr>
        <p:txBody>
          <a:bodyPr lIns="182880" tIns="91440" bIns="91440" anchor="ctr"/>
          <a:lstStyle/>
          <a:p>
            <a:pPr algn="ctr"/>
            <a:r>
              <a:rPr lang="en" altLang="ko-KR" dirty="0">
                <a:solidFill>
                  <a:schemeClr val="bg1"/>
                </a:solidFill>
              </a:rPr>
              <a:t>Findings</a:t>
            </a:r>
          </a:p>
        </p:txBody>
      </p:sp>
      <p:sp>
        <p:nvSpPr>
          <p:cNvPr id="15" name="ValueChainHeader">
            <a:extLst>
              <a:ext uri="{FF2B5EF4-FFF2-40B4-BE49-F238E27FC236}">
                <a16:creationId xmlns:a16="http://schemas.microsoft.com/office/drawing/2014/main" id="{3ADC5732-3370-F544-9910-494D413144FC}"/>
              </a:ext>
            </a:extLst>
          </p:cNvPr>
          <p:cNvSpPr>
            <a:spLocks noChangeArrowheads="1"/>
          </p:cNvSpPr>
          <p:nvPr/>
        </p:nvSpPr>
        <p:spPr bwMode="gray">
          <a:xfrm>
            <a:off x="8510755" y="1221720"/>
            <a:ext cx="2760398" cy="529021"/>
          </a:xfrm>
          <a:prstGeom prst="chevron">
            <a:avLst>
              <a:gd name="adj" fmla="val 28651"/>
            </a:avLst>
          </a:prstGeom>
          <a:solidFill>
            <a:srgbClr val="AF2627"/>
          </a:solidFill>
          <a:ln w="9525" algn="ctr">
            <a:solidFill>
              <a:schemeClr val="bg1"/>
            </a:solidFill>
            <a:miter lim="800000"/>
          </a:ln>
        </p:spPr>
        <p:txBody>
          <a:bodyPr lIns="182880" tIns="91440" bIns="91440" anchor="ctr"/>
          <a:lstStyle/>
          <a:p>
            <a:pPr algn="ctr"/>
            <a:r>
              <a:rPr lang="en" altLang="ko-KR" dirty="0">
                <a:solidFill>
                  <a:schemeClr val="bg1"/>
                </a:solidFill>
              </a:rPr>
              <a:t>Summary</a:t>
            </a:r>
          </a:p>
        </p:txBody>
      </p:sp>
      <p:sp>
        <p:nvSpPr>
          <p:cNvPr id="16" name="BoxContent">
            <a:extLst>
              <a:ext uri="{FF2B5EF4-FFF2-40B4-BE49-F238E27FC236}">
                <a16:creationId xmlns:a16="http://schemas.microsoft.com/office/drawing/2014/main" id="{66431758-088D-5940-9155-33FFCBAD7BB3}"/>
              </a:ext>
            </a:extLst>
          </p:cNvPr>
          <p:cNvSpPr>
            <a:spLocks noChangeArrowheads="1"/>
          </p:cNvSpPr>
          <p:nvPr/>
        </p:nvSpPr>
        <p:spPr bwMode="gray">
          <a:xfrm>
            <a:off x="739178" y="1750740"/>
            <a:ext cx="2601195" cy="4751909"/>
          </a:xfrm>
          <a:prstGeom prst="rect">
            <a:avLst/>
          </a:prstGeom>
          <a:solidFill>
            <a:srgbClr val="E8E6E6"/>
          </a:solidFill>
          <a:ln w="9525" algn="ctr">
            <a:noFill/>
            <a:miter lim="800000"/>
            <a:headEnd type="none" w="lg" len="lg"/>
            <a:tailEnd type="none" w="lg" len="lg"/>
          </a:ln>
        </p:spPr>
        <p:txBody>
          <a:bodyPr tIns="91440" bIns="91440"/>
          <a:lstStyle/>
          <a:p>
            <a:pPr marL="180000" lvl="1" indent="-174625">
              <a:buClr>
                <a:srgbClr val="177B57"/>
              </a:buClr>
              <a:buFontTx/>
              <a:buChar char="•"/>
            </a:pPr>
            <a:endParaRPr lang="en" altLang="ko-KR" sz="1100" dirty="0">
              <a:solidFill>
                <a:srgbClr val="2C3E50"/>
              </a:solidFill>
              <a:latin typeface="Arial" panose="020B0604020202020204" pitchFamily="34" charset="0"/>
              <a:cs typeface="Arial" panose="020B0604020202020204" pitchFamily="34" charset="0"/>
            </a:endParaRPr>
          </a:p>
          <a:p>
            <a:pPr marL="180000" lvl="1" indent="-174625">
              <a:buClr>
                <a:srgbClr val="177B57"/>
              </a:buClr>
              <a:buFontTx/>
              <a:buChar char="•"/>
            </a:pPr>
            <a:r>
              <a:rPr lang="en" altLang="ko-KR" sz="1100" dirty="0">
                <a:latin typeface="Arial" panose="020B0604020202020204" pitchFamily="34" charset="0"/>
                <a:cs typeface="Arial" panose="020B0604020202020204" pitchFamily="34" charset="0"/>
              </a:rPr>
              <a:t>After we had imported the raw data, we select only the important variables that will have an impact on our analysis. </a:t>
            </a:r>
          </a:p>
          <a:p>
            <a:pPr marL="180000" lvl="1" indent="-174625">
              <a:buClr>
                <a:srgbClr val="177B57"/>
              </a:buClr>
              <a:buFontTx/>
              <a:buChar char="•"/>
            </a:pPr>
            <a:r>
              <a:rPr lang="en" altLang="ko-KR" sz="1100" dirty="0">
                <a:latin typeface="Arial" panose="020B0604020202020204" pitchFamily="34" charset="0"/>
                <a:cs typeface="Arial" panose="020B0604020202020204" pitchFamily="34" charset="0"/>
              </a:rPr>
              <a:t>Then, we declare the variable types; double, character or logic, for example.</a:t>
            </a:r>
          </a:p>
          <a:p>
            <a:pPr marL="180000" lvl="1" indent="-174625">
              <a:buClr>
                <a:srgbClr val="177B57"/>
              </a:buClr>
              <a:buFontTx/>
              <a:buChar char="•"/>
            </a:pPr>
            <a:r>
              <a:rPr lang="en" altLang="ko-KR" sz="1100" dirty="0">
                <a:latin typeface="Arial" panose="020B0604020202020204" pitchFamily="34" charset="0"/>
                <a:cs typeface="Arial" panose="020B0604020202020204" pitchFamily="34" charset="0"/>
              </a:rPr>
              <a:t>To make the property types more clarify, we classified it into 4 main groups which are </a:t>
            </a:r>
          </a:p>
          <a:p>
            <a:pPr marL="637200" lvl="3" indent="-174625">
              <a:buClr>
                <a:srgbClr val="177B57"/>
              </a:buClr>
              <a:buFont typeface="Wingdings" pitchFamily="2" charset="2"/>
              <a:buChar char="ü"/>
            </a:pPr>
            <a:r>
              <a:rPr lang="en" altLang="ko-KR" sz="1100" dirty="0">
                <a:latin typeface="Arial" panose="020B0604020202020204" pitchFamily="34" charset="0"/>
                <a:cs typeface="Arial" panose="020B0604020202020204" pitchFamily="34" charset="0"/>
              </a:rPr>
              <a:t>1) Entire rental unit </a:t>
            </a:r>
          </a:p>
          <a:p>
            <a:pPr marL="637200" lvl="3" indent="-174625">
              <a:buClr>
                <a:srgbClr val="177B57"/>
              </a:buClr>
              <a:buFont typeface="Wingdings" pitchFamily="2" charset="2"/>
              <a:buChar char="ü"/>
            </a:pPr>
            <a:r>
              <a:rPr lang="en" altLang="ko-KR" sz="1100" dirty="0">
                <a:latin typeface="Arial" panose="020B0604020202020204" pitchFamily="34" charset="0"/>
                <a:cs typeface="Arial" panose="020B0604020202020204" pitchFamily="34" charset="0"/>
              </a:rPr>
              <a:t>2) Private room in rental unit </a:t>
            </a:r>
          </a:p>
          <a:p>
            <a:pPr marL="637200" lvl="3" indent="-174625">
              <a:buClr>
                <a:srgbClr val="177B57"/>
              </a:buClr>
              <a:buFont typeface="Wingdings" pitchFamily="2" charset="2"/>
              <a:buChar char="ü"/>
            </a:pPr>
            <a:r>
              <a:rPr lang="en" altLang="ko-KR" sz="1100" dirty="0">
                <a:latin typeface="Arial" panose="020B0604020202020204" pitchFamily="34" charset="0"/>
                <a:cs typeface="Arial" panose="020B0604020202020204" pitchFamily="34" charset="0"/>
              </a:rPr>
              <a:t>3) Private room in residential home and </a:t>
            </a:r>
          </a:p>
          <a:p>
            <a:pPr marL="637200" lvl="3" indent="-174625">
              <a:buClr>
                <a:srgbClr val="177B57"/>
              </a:buClr>
              <a:buFont typeface="Wingdings" pitchFamily="2" charset="2"/>
              <a:buChar char="ü"/>
            </a:pPr>
            <a:r>
              <a:rPr lang="en" altLang="ko-KR" sz="1100" dirty="0">
                <a:latin typeface="Arial" panose="020B0604020202020204" pitchFamily="34" charset="0"/>
                <a:cs typeface="Arial" panose="020B0604020202020204" pitchFamily="34" charset="0"/>
              </a:rPr>
              <a:t>4) Entire loft and the remaining are Other.</a:t>
            </a:r>
          </a:p>
          <a:p>
            <a:pPr marL="180000" lvl="1">
              <a:buClr>
                <a:srgbClr val="177B57"/>
              </a:buClr>
            </a:pPr>
            <a:endParaRPr lang="en" altLang="ko-KR" sz="1100" dirty="0">
              <a:solidFill>
                <a:srgbClr val="2C3E50"/>
              </a:solidFill>
              <a:latin typeface="Arial" panose="020B0604020202020204" pitchFamily="34" charset="0"/>
              <a:cs typeface="Arial" panose="020B0604020202020204" pitchFamily="34" charset="0"/>
            </a:endParaRPr>
          </a:p>
        </p:txBody>
      </p:sp>
      <p:sp>
        <p:nvSpPr>
          <p:cNvPr id="17" name="BoxContent">
            <a:extLst>
              <a:ext uri="{FF2B5EF4-FFF2-40B4-BE49-F238E27FC236}">
                <a16:creationId xmlns:a16="http://schemas.microsoft.com/office/drawing/2014/main" id="{2058EFDB-D386-8A46-9C7C-89A9B2C6FAE0}"/>
              </a:ext>
            </a:extLst>
          </p:cNvPr>
          <p:cNvSpPr>
            <a:spLocks noChangeArrowheads="1"/>
          </p:cNvSpPr>
          <p:nvPr/>
        </p:nvSpPr>
        <p:spPr bwMode="gray">
          <a:xfrm>
            <a:off x="3340373" y="1750739"/>
            <a:ext cx="2601195" cy="4751909"/>
          </a:xfrm>
          <a:prstGeom prst="rect">
            <a:avLst/>
          </a:prstGeom>
          <a:solidFill>
            <a:srgbClr val="E8E6E6"/>
          </a:solidFill>
          <a:ln w="9525" algn="ctr">
            <a:noFill/>
            <a:miter lim="800000"/>
            <a:headEnd type="none" w="lg" len="lg"/>
            <a:tailEnd type="none" w="lg" len="lg"/>
          </a:ln>
        </p:spPr>
        <p:txBody>
          <a:bodyPr tIns="91440" bIns="91440"/>
          <a:lstStyle/>
          <a:p>
            <a:pPr marL="400050" lvl="1" indent="-285750" fontAlgn="base">
              <a:buClr>
                <a:srgbClr val="177B57"/>
              </a:buClr>
              <a:buSzPct val="100000"/>
              <a:buFont typeface="Arial" panose="020B0604020202020204" pitchFamily="34" charset="0"/>
              <a:buChar char="•"/>
            </a:pPr>
            <a:endParaRPr lang="en" altLang="ko-KR" sz="1100" dirty="0">
              <a:latin typeface="Arial" panose="020B0604020202020204" pitchFamily="34" charset="0"/>
              <a:cs typeface="Arial" panose="020B0604020202020204" pitchFamily="34" charset="0"/>
            </a:endParaRPr>
          </a:p>
          <a:p>
            <a:pPr marL="180000" lvl="1" indent="-180000" fontAlgn="base">
              <a:buClr>
                <a:srgbClr val="177B57"/>
              </a:buClr>
              <a:buSzPct val="100000"/>
              <a:buFont typeface="Arial" panose="020B0604020202020204" pitchFamily="34" charset="0"/>
              <a:buChar char="•"/>
            </a:pPr>
            <a:r>
              <a:rPr lang="en" altLang="ko-KR" sz="1100" dirty="0">
                <a:latin typeface="Arial" panose="020B0604020202020204" pitchFamily="34" charset="0"/>
                <a:cs typeface="Arial" panose="020B0604020202020204" pitchFamily="34" charset="0"/>
              </a:rPr>
              <a:t>We ensure data to meet the assumption; normal distribution by using log rather than linear line. </a:t>
            </a:r>
          </a:p>
          <a:p>
            <a:pPr marL="180000" lvl="1" indent="-180000" fontAlgn="base">
              <a:buClr>
                <a:srgbClr val="177B57"/>
              </a:buClr>
              <a:buSzPct val="100000"/>
              <a:buFont typeface="Arial" panose="020B0604020202020204" pitchFamily="34" charset="0"/>
              <a:buChar char="•"/>
            </a:pPr>
            <a:r>
              <a:rPr lang="en" altLang="ko-KR" sz="1100" dirty="0">
                <a:latin typeface="Arial" panose="020B0604020202020204" pitchFamily="34" charset="0"/>
                <a:cs typeface="Arial" panose="020B0604020202020204" pitchFamily="34" charset="0"/>
              </a:rPr>
              <a:t>After that, we perform the regression analysis, as we add more variables in the regression model, the r-squared keep improving and those variables are statistically significant to explain Y.</a:t>
            </a:r>
          </a:p>
          <a:p>
            <a:pPr marL="180000" lvl="1" indent="-180000" fontAlgn="base">
              <a:buClr>
                <a:srgbClr val="177B57"/>
              </a:buClr>
              <a:buSzPct val="100000"/>
              <a:buFont typeface="Arial" panose="020B0604020202020204" pitchFamily="34" charset="0"/>
              <a:buChar char="•"/>
            </a:pPr>
            <a:r>
              <a:rPr lang="en" altLang="ko-KR" sz="1100" dirty="0">
                <a:latin typeface="Arial" panose="020B0604020202020204" pitchFamily="34" charset="0"/>
                <a:cs typeface="Arial" panose="020B0604020202020204" pitchFamily="34" charset="0"/>
              </a:rPr>
              <a:t>Once we got the regression models, then we ran the diagnosis to check for homoscedasticity and made the conclusion in comparison table. In order to select the best model, R-squared represents a goodness-of-fit measure for linear regression models, meaning that higher R-squared is better.</a:t>
            </a:r>
          </a:p>
          <a:p>
            <a:pPr marL="180000" lvl="1" indent="-180000" fontAlgn="base">
              <a:buClr>
                <a:srgbClr val="177B57"/>
              </a:buClr>
              <a:buSzPct val="100000"/>
              <a:buFont typeface="Arial" panose="020B0604020202020204" pitchFamily="34" charset="0"/>
              <a:buChar char="•"/>
            </a:pPr>
            <a:r>
              <a:rPr lang="en" altLang="ko-KR" sz="1100" dirty="0">
                <a:latin typeface="Arial" panose="020B0604020202020204" pitchFamily="34" charset="0"/>
                <a:cs typeface="Arial" panose="020B0604020202020204" pitchFamily="34" charset="0"/>
              </a:rPr>
              <a:t>As a result, we would suggest you to use the model7 that has the highest value of R-squared at 0.568, so that 56.8% of the data fit the regression model.</a:t>
            </a:r>
            <a:endParaRPr lang="en-US" sz="1100" dirty="0">
              <a:solidFill>
                <a:srgbClr val="000000"/>
              </a:solidFill>
              <a:uFillTx/>
              <a:latin typeface="Arial" panose="020B0604020202020204" pitchFamily="34" charset="0"/>
              <a:cs typeface="Arial" pitchFamily="34" charset="0"/>
            </a:endParaRPr>
          </a:p>
        </p:txBody>
      </p:sp>
      <p:sp>
        <p:nvSpPr>
          <p:cNvPr id="18" name="BoxContent">
            <a:extLst>
              <a:ext uri="{FF2B5EF4-FFF2-40B4-BE49-F238E27FC236}">
                <a16:creationId xmlns:a16="http://schemas.microsoft.com/office/drawing/2014/main" id="{A5BD1787-A3B2-784B-A789-DB37686D283B}"/>
              </a:ext>
            </a:extLst>
          </p:cNvPr>
          <p:cNvSpPr>
            <a:spLocks noChangeArrowheads="1"/>
          </p:cNvSpPr>
          <p:nvPr/>
        </p:nvSpPr>
        <p:spPr bwMode="gray">
          <a:xfrm>
            <a:off x="5904691" y="1750739"/>
            <a:ext cx="2601195" cy="4751909"/>
          </a:xfrm>
          <a:prstGeom prst="rect">
            <a:avLst/>
          </a:prstGeom>
          <a:solidFill>
            <a:srgbClr val="E8E6E6"/>
          </a:solidFill>
          <a:ln w="9525" algn="ctr">
            <a:noFill/>
            <a:miter lim="800000"/>
            <a:headEnd type="none" w="lg" len="lg"/>
            <a:tailEnd type="none" w="lg" len="lg"/>
          </a:ln>
        </p:spPr>
        <p:txBody>
          <a:bodyPr tIns="91440" bIns="91440"/>
          <a:lstStyle/>
          <a:p>
            <a:pPr marL="180000" lvl="1" indent="-174625" fontAlgn="base">
              <a:buClr>
                <a:srgbClr val="177B57"/>
              </a:buClr>
              <a:buSzPct val="100000"/>
              <a:buFont typeface="Arial"/>
              <a:buChar char="•"/>
            </a:pPr>
            <a:endParaRPr lang="en-US" sz="1100" dirty="0">
              <a:solidFill>
                <a:srgbClr val="000000"/>
              </a:solidFill>
              <a:uFillTx/>
              <a:latin typeface="Arial"/>
              <a:cs typeface="Arial" pitchFamily="34" charset="0"/>
              <a:sym typeface="Wingdings" pitchFamily="2" charset="2"/>
            </a:endParaRPr>
          </a:p>
          <a:p>
            <a:pPr marL="180000" lvl="1" indent="-174625">
              <a:buClr>
                <a:srgbClr val="177B57"/>
              </a:buClr>
              <a:buFontTx/>
              <a:buChar char="•"/>
            </a:pPr>
            <a:r>
              <a:rPr lang="en" altLang="ko-KR" sz="1100" dirty="0"/>
              <a:t>Focusing on significant </a:t>
            </a:r>
            <a:r>
              <a:rPr lang="en" altLang="ko-KR" sz="1100" dirty="0" err="1"/>
              <a:t>variables,ceteris</a:t>
            </a:r>
            <a:r>
              <a:rPr lang="en" altLang="ko-KR" sz="1100" dirty="0"/>
              <a:t> paribus, an increase 1) </a:t>
            </a:r>
            <a:r>
              <a:rPr lang="en" altLang="ko-KR" sz="1100" dirty="0" err="1"/>
              <a:t>review_scores_rating</a:t>
            </a:r>
            <a:r>
              <a:rPr lang="en" altLang="ko-KR" sz="1100" dirty="0"/>
              <a:t> 2) bathrooms 3) bedrooms 4) accommodates 5) </a:t>
            </a:r>
            <a:r>
              <a:rPr lang="en" altLang="ko-KR" sz="1100" dirty="0" err="1"/>
              <a:t>host_is_superhost</a:t>
            </a:r>
            <a:r>
              <a:rPr lang="en" altLang="ko-KR" sz="1100" dirty="0"/>
              <a:t> 6) </a:t>
            </a:r>
            <a:r>
              <a:rPr lang="en" altLang="ko-KR" sz="1100" dirty="0" err="1"/>
              <a:t>instant_bookable</a:t>
            </a:r>
            <a:r>
              <a:rPr lang="en" altLang="ko-KR" sz="1100" dirty="0"/>
              <a:t> and 7) availability_30 will </a:t>
            </a:r>
            <a:r>
              <a:rPr lang="en" altLang="ko-KR" sz="1100" b="1" dirty="0"/>
              <a:t>increase</a:t>
            </a:r>
            <a:r>
              <a:rPr lang="en" altLang="ko-KR" sz="1100" dirty="0"/>
              <a:t> the price for 4 nights.</a:t>
            </a:r>
          </a:p>
          <a:p>
            <a:pPr marL="180000" lvl="1" indent="-174625">
              <a:buClr>
                <a:srgbClr val="177B57"/>
              </a:buClr>
              <a:buFontTx/>
              <a:buChar char="•"/>
            </a:pPr>
            <a:r>
              <a:rPr lang="en" altLang="ko-KR" sz="1100" dirty="0"/>
              <a:t>Focusing on significant variables, ceteris paribus, an increase in 1) prop_type_simplifiedOther 2) prop_type_simplifiedPrivate room in rental unit 3)prop_type_simplifiedPrivate room in residential home 4)neighbourhood_simplifiedloop3 5) neighbourhood_simplifiedloop4 6) neighbourhood_simplifiedloop5 and 7) reviews_per_month will </a:t>
            </a:r>
            <a:r>
              <a:rPr lang="en" altLang="ko-KR" sz="1100" b="1" dirty="0"/>
              <a:t>decrease</a:t>
            </a:r>
            <a:r>
              <a:rPr lang="en" altLang="ko-KR" sz="1100" dirty="0"/>
              <a:t> the price for 4 nights.</a:t>
            </a:r>
          </a:p>
          <a:p>
            <a:pPr marL="180000" lvl="1" indent="-174625">
              <a:buClr>
                <a:srgbClr val="177B57"/>
              </a:buClr>
              <a:buFontTx/>
              <a:buChar char="•"/>
            </a:pPr>
            <a:r>
              <a:rPr lang="en-US" altLang="ko-KR" sz="1100" dirty="0"/>
              <a:t>Even though the models are acceptable but the residuals are not normally distributed, so it obey the basic assumptions of OLS regression. Therefore, to improve the analysis, the next step is to modify the residuals to make it normally distributed. To do so, we can use BOX-COC method. </a:t>
            </a:r>
            <a:endParaRPr lang="en" altLang="ko-KR" sz="1100" dirty="0"/>
          </a:p>
          <a:p>
            <a:pPr marL="180000" lvl="1">
              <a:buClr>
                <a:srgbClr val="177B57"/>
              </a:buClr>
            </a:pPr>
            <a:endParaRPr lang="en-US" sz="1100" dirty="0">
              <a:solidFill>
                <a:srgbClr val="000000"/>
              </a:solidFill>
              <a:uFillTx/>
              <a:latin typeface="Arial" pitchFamily="34" charset="0"/>
              <a:cs typeface="Arial" pitchFamily="34" charset="0"/>
            </a:endParaRPr>
          </a:p>
        </p:txBody>
      </p:sp>
      <p:sp>
        <p:nvSpPr>
          <p:cNvPr id="19" name="BoxContent">
            <a:extLst>
              <a:ext uri="{FF2B5EF4-FFF2-40B4-BE49-F238E27FC236}">
                <a16:creationId xmlns:a16="http://schemas.microsoft.com/office/drawing/2014/main" id="{A18A17B3-59D7-8A42-8108-E64620C65739}"/>
              </a:ext>
            </a:extLst>
          </p:cNvPr>
          <p:cNvSpPr>
            <a:spLocks noChangeArrowheads="1"/>
          </p:cNvSpPr>
          <p:nvPr/>
        </p:nvSpPr>
        <p:spPr bwMode="gray">
          <a:xfrm>
            <a:off x="8511990" y="1750739"/>
            <a:ext cx="2601195" cy="4751909"/>
          </a:xfrm>
          <a:prstGeom prst="rect">
            <a:avLst/>
          </a:prstGeom>
          <a:solidFill>
            <a:srgbClr val="E8E6E6"/>
          </a:solidFill>
          <a:ln w="9525" algn="ctr">
            <a:noFill/>
            <a:miter lim="800000"/>
            <a:headEnd type="none" w="lg" len="lg"/>
            <a:tailEnd type="none" w="lg" len="lg"/>
          </a:ln>
        </p:spPr>
        <p:txBody>
          <a:bodyPr tIns="91440" bIns="91440"/>
          <a:lstStyle/>
          <a:p>
            <a:pPr marL="288925" lvl="1" indent="-174625" fontAlgn="base">
              <a:buClr>
                <a:srgbClr val="177B57"/>
              </a:buClr>
              <a:buSzPct val="100000"/>
              <a:buFont typeface="Arial"/>
              <a:buChar char="•"/>
            </a:pPr>
            <a:endParaRPr lang="en-US" sz="1100" dirty="0">
              <a:solidFill>
                <a:srgbClr val="000000"/>
              </a:solidFill>
              <a:uFillTx/>
              <a:latin typeface="Arial"/>
              <a:cs typeface="Arial" pitchFamily="34" charset="0"/>
              <a:sym typeface="Wingdings" pitchFamily="2" charset="2"/>
            </a:endParaRPr>
          </a:p>
          <a:p>
            <a:pPr marL="288925" lvl="1" indent="-174625">
              <a:buClr>
                <a:srgbClr val="177B57"/>
              </a:buClr>
              <a:buFontTx/>
              <a:buChar char="•"/>
            </a:pPr>
            <a:r>
              <a:rPr lang="en" altLang="ko-KR" sz="1100" dirty="0"/>
              <a:t>Our best model is </a:t>
            </a:r>
            <a:r>
              <a:rPr lang="en" altLang="ko-KR" sz="1100" i="1" dirty="0"/>
              <a:t>model7</a:t>
            </a:r>
            <a:r>
              <a:rPr lang="en" altLang="ko-KR" sz="1100" dirty="0"/>
              <a:t> as 56.8% of the data fit this regression model which represent the highest value of r-squared. </a:t>
            </a:r>
          </a:p>
          <a:p>
            <a:pPr marL="288925" lvl="1" indent="-174625">
              <a:buClr>
                <a:srgbClr val="177B57"/>
              </a:buClr>
              <a:buFontTx/>
              <a:buChar char="•"/>
            </a:pPr>
            <a:r>
              <a:rPr lang="en" altLang="ko-KR" sz="1100" dirty="0"/>
              <a:t>There are 14 variables (X) in total that are able to explain in the price for 4 night for 2 people (Y).</a:t>
            </a:r>
          </a:p>
          <a:p>
            <a:pPr marL="288925" lvl="1" indent="-174625">
              <a:buClr>
                <a:srgbClr val="177B57"/>
              </a:buClr>
              <a:buFontTx/>
              <a:buChar char="•"/>
            </a:pPr>
            <a:r>
              <a:rPr lang="en-US" altLang="ko-KR" sz="1100" dirty="0"/>
              <a:t>The most 2 important factors that cost the higher price of hotel in Madrid, Spain are the review score rating and bathroom (number of available and </a:t>
            </a:r>
            <a:r>
              <a:rPr lang="en-US" altLang="ko-KR" sz="1100" dirty="0" err="1"/>
              <a:t>cleaness</a:t>
            </a:r>
            <a:r>
              <a:rPr lang="en-US" altLang="ko-KR" sz="1100" dirty="0"/>
              <a:t>). </a:t>
            </a:r>
          </a:p>
          <a:p>
            <a:pPr marL="288925" lvl="1" indent="-174625">
              <a:buClr>
                <a:srgbClr val="177B57"/>
              </a:buClr>
              <a:buFontTx/>
              <a:buChar char="•"/>
            </a:pPr>
            <a:r>
              <a:rPr lang="en-US" altLang="ko-KR" sz="1100" dirty="0"/>
              <a:t>However</a:t>
            </a:r>
            <a:r>
              <a:rPr lang="en-US" altLang="ko-KR" sz="1100"/>
              <a:t>, property </a:t>
            </a:r>
            <a:r>
              <a:rPr lang="en-US" altLang="ko-KR" sz="1100" dirty="0"/>
              <a:t>types </a:t>
            </a:r>
            <a:r>
              <a:rPr lang="en-US" altLang="ko-KR" sz="1100"/>
              <a:t>and locations </a:t>
            </a:r>
            <a:r>
              <a:rPr lang="en-US" altLang="ko-KR" sz="1100" dirty="0"/>
              <a:t>have a negative impact on price for 4 night for 2 people. For example, the higher distance from central will cost the hotel for 4 nights for 2 propel to be lower such as </a:t>
            </a:r>
            <a:r>
              <a:rPr lang="en-US" altLang="ko-KR" sz="1100" dirty="0" err="1"/>
              <a:t>Latine</a:t>
            </a:r>
            <a:r>
              <a:rPr lang="en-US" altLang="ko-KR" sz="1100" dirty="0"/>
              <a:t>, San Blas - </a:t>
            </a:r>
            <a:r>
              <a:rPr lang="en-US" altLang="ko-KR" sz="1100" dirty="0" err="1"/>
              <a:t>Canillejas</a:t>
            </a:r>
            <a:r>
              <a:rPr lang="en-US" altLang="ko-KR" sz="1100" dirty="0"/>
              <a:t> or </a:t>
            </a:r>
            <a:r>
              <a:rPr lang="en-US" altLang="ko-KR" sz="1100" dirty="0" err="1"/>
              <a:t>Hortaleza</a:t>
            </a:r>
            <a:r>
              <a:rPr lang="en-US" altLang="ko-KR" sz="1100" dirty="0"/>
              <a:t>. </a:t>
            </a:r>
            <a:endParaRPr lang="en-US" sz="1100" dirty="0">
              <a:solidFill>
                <a:srgbClr val="000000"/>
              </a:solidFill>
              <a:uFillTx/>
              <a:latin typeface="Arial" pitchFamily="34" charset="0"/>
              <a:cs typeface="Arial" pitchFamily="34" charset="0"/>
            </a:endParaRPr>
          </a:p>
        </p:txBody>
      </p:sp>
      <p:cxnSp>
        <p:nvCxnSpPr>
          <p:cNvPr id="20" name="Straight Connector 21">
            <a:extLst>
              <a:ext uri="{FF2B5EF4-FFF2-40B4-BE49-F238E27FC236}">
                <a16:creationId xmlns:a16="http://schemas.microsoft.com/office/drawing/2014/main" id="{C3706D28-20CB-394A-9FFD-2D6D39FAE1D8}"/>
              </a:ext>
            </a:extLst>
          </p:cNvPr>
          <p:cNvCxnSpPr>
            <a:cxnSpLocks/>
          </p:cNvCxnSpPr>
          <p:nvPr/>
        </p:nvCxnSpPr>
        <p:spPr>
          <a:xfrm>
            <a:off x="3336795" y="1750739"/>
            <a:ext cx="0" cy="4918285"/>
          </a:xfrm>
          <a:prstGeom prst="line">
            <a:avLst/>
          </a:prstGeom>
          <a:ln w="15875">
            <a:solidFill>
              <a:schemeClr val="bg1"/>
            </a:solidFill>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96025C6B-80C3-C343-AD46-9BB29C896070}"/>
              </a:ext>
            </a:extLst>
          </p:cNvPr>
          <p:cNvCxnSpPr>
            <a:cxnSpLocks/>
          </p:cNvCxnSpPr>
          <p:nvPr/>
        </p:nvCxnSpPr>
        <p:spPr>
          <a:xfrm>
            <a:off x="5904691" y="1750739"/>
            <a:ext cx="0" cy="5107261"/>
          </a:xfrm>
          <a:prstGeom prst="line">
            <a:avLst/>
          </a:prstGeom>
          <a:ln w="15875">
            <a:solidFill>
              <a:schemeClr val="bg1"/>
            </a:solidFill>
          </a:ln>
        </p:spPr>
        <p:style>
          <a:lnRef idx="1">
            <a:schemeClr val="dk1"/>
          </a:lnRef>
          <a:fillRef idx="0">
            <a:schemeClr val="dk1"/>
          </a:fillRef>
          <a:effectRef idx="0">
            <a:schemeClr val="dk1"/>
          </a:effectRef>
          <a:fontRef idx="minor">
            <a:schemeClr val="tx1"/>
          </a:fontRef>
        </p:style>
      </p:cxnSp>
      <p:cxnSp>
        <p:nvCxnSpPr>
          <p:cNvPr id="24" name="Straight Connector 21">
            <a:extLst>
              <a:ext uri="{FF2B5EF4-FFF2-40B4-BE49-F238E27FC236}">
                <a16:creationId xmlns:a16="http://schemas.microsoft.com/office/drawing/2014/main" id="{8CF8AB4E-726C-514B-B112-29C8BC6A7590}"/>
              </a:ext>
            </a:extLst>
          </p:cNvPr>
          <p:cNvCxnSpPr>
            <a:cxnSpLocks/>
          </p:cNvCxnSpPr>
          <p:nvPr/>
        </p:nvCxnSpPr>
        <p:spPr>
          <a:xfrm>
            <a:off x="8505886" y="1750739"/>
            <a:ext cx="0" cy="4918285"/>
          </a:xfrm>
          <a:prstGeom prst="line">
            <a:avLst/>
          </a:prstGeom>
          <a:ln w="15875">
            <a:solidFill>
              <a:schemeClr val="bg1"/>
            </a:solidFill>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20422241-D78C-574B-8229-8E9FB34D9C2D}"/>
              </a:ext>
            </a:extLst>
          </p:cNvPr>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6</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7579427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5A0B7E5-6E29-4841-BE2A-0B9C337D05EC}"/>
              </a:ext>
            </a:extLst>
          </p:cNvPr>
          <p:cNvSpPr>
            <a:spLocks noGrp="1"/>
          </p:cNvSpPr>
          <p:nvPr>
            <p:ph type="title"/>
          </p:nvPr>
        </p:nvSpPr>
        <p:spPr/>
        <p:txBody>
          <a:bodyPr/>
          <a:lstStyle/>
          <a:p>
            <a:r>
              <a:rPr kumimoji="1" lang="en-US" altLang="ko-KR" dirty="0"/>
              <a:t>Model 1</a:t>
            </a:r>
            <a:endParaRPr kumimoji="1" lang="ko-KR" altLang="en-US" dirty="0"/>
          </a:p>
        </p:txBody>
      </p:sp>
      <p:sp>
        <p:nvSpPr>
          <p:cNvPr id="3" name="내용 개체 틀 2">
            <a:extLst>
              <a:ext uri="{FF2B5EF4-FFF2-40B4-BE49-F238E27FC236}">
                <a16:creationId xmlns:a16="http://schemas.microsoft.com/office/drawing/2014/main" id="{AB09E810-D92D-F346-BA89-63A2733ADF70}"/>
              </a:ext>
            </a:extLst>
          </p:cNvPr>
          <p:cNvSpPr>
            <a:spLocks noGrp="1"/>
          </p:cNvSpPr>
          <p:nvPr>
            <p:ph idx="1"/>
          </p:nvPr>
        </p:nvSpPr>
        <p:spPr/>
        <p:txBody>
          <a:bodyPr/>
          <a:lstStyle/>
          <a:p>
            <a:endParaRPr kumimoji="1" lang="ko-KR" altLang="en-US"/>
          </a:p>
        </p:txBody>
      </p:sp>
      <p:sp>
        <p:nvSpPr>
          <p:cNvPr id="4" name="제목 1">
            <a:extLst>
              <a:ext uri="{FF2B5EF4-FFF2-40B4-BE49-F238E27FC236}">
                <a16:creationId xmlns:a16="http://schemas.microsoft.com/office/drawing/2014/main" id="{7980DE39-3773-574B-B7CE-3D4B230A5F38}"/>
              </a:ext>
            </a:extLst>
          </p:cNvPr>
          <p:cNvSpPr txBox="1">
            <a:spLocks/>
          </p:cNvSpPr>
          <p:nvPr/>
        </p:nvSpPr>
        <p:spPr>
          <a:xfrm>
            <a:off x="1524000" y="1122363"/>
            <a:ext cx="9144000" cy="2387600"/>
          </a:xfrm>
          <a:prstGeom prst="rect">
            <a:avLst/>
          </a:prstGeom>
        </p:spPr>
        <p:txBody>
          <a:bodyPr vert="horz" lIns="91440" tIns="45720" rIns="91440" bIns="45720" rtlCol="0" anchor="ctr">
            <a:normAutofit/>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kumimoji="1" lang="en-US" altLang="ko-KR"/>
              <a:t>`````</a:t>
            </a:r>
            <a:endParaRPr kumimoji="1" lang="ko-KR" altLang="en-US" dirty="0"/>
          </a:p>
        </p:txBody>
      </p:sp>
      <p:sp>
        <p:nvSpPr>
          <p:cNvPr id="5" name="Subtitle 3">
            <a:extLst>
              <a:ext uri="{FF2B5EF4-FFF2-40B4-BE49-F238E27FC236}">
                <a16:creationId xmlns:a16="http://schemas.microsoft.com/office/drawing/2014/main" id="{B985C0F3-0047-2046-AF9B-9B3B646D9CAD}"/>
              </a:ext>
            </a:extLst>
          </p:cNvPr>
          <p:cNvSpPr txBox="1">
            <a:spLocks/>
          </p:cNvSpPr>
          <p:nvPr/>
        </p:nvSpPr>
        <p:spPr>
          <a:xfrm>
            <a:off x="-114581" y="4586069"/>
            <a:ext cx="7756398" cy="342900"/>
          </a:xfrm>
          <a:prstGeom prst="rect">
            <a:avLst/>
          </a:prstGeom>
        </p:spPr>
        <p:txBody>
          <a:bodyPr vert="horz" lIns="68580" tIns="34290" rIns="68580" bIns="34290" rtlCol="0">
            <a:normAutofit/>
          </a:bodyPr>
          <a:lstStyle>
            <a:lvl1pPr marL="0" indent="0" algn="ctr" defTabSz="914400" rtl="0" eaLnBrk="1" latinLnBrk="1"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1"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1"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1"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dirty="0"/>
              <a:t>Introduction to our visual system</a:t>
            </a:r>
          </a:p>
        </p:txBody>
      </p:sp>
      <p:sp>
        <p:nvSpPr>
          <p:cNvPr id="6" name="Content Placeholder 4">
            <a:extLst>
              <a:ext uri="{FF2B5EF4-FFF2-40B4-BE49-F238E27FC236}">
                <a16:creationId xmlns:a16="http://schemas.microsoft.com/office/drawing/2014/main" id="{2A4A5912-C02B-9949-8F50-F78E797EC813}"/>
              </a:ext>
            </a:extLst>
          </p:cNvPr>
          <p:cNvSpPr txBox="1">
            <a:spLocks/>
          </p:cNvSpPr>
          <p:nvPr/>
        </p:nvSpPr>
        <p:spPr>
          <a:xfrm>
            <a:off x="4724400" y="4647371"/>
            <a:ext cx="2743200" cy="252053"/>
          </a:xfrm>
          <a:prstGeom prst="rect">
            <a:avLst/>
          </a:prstGeom>
        </p:spPr>
        <p:txBody>
          <a:bodyPr vert="horz" lIns="68580" tIns="34290" rIns="68580" bIns="34290" rtlCol="0" anchor="ctr"/>
          <a:lstStyle>
            <a:defPPr>
              <a:defRPr lang="ko-KR"/>
            </a:defPPr>
            <a:lvl1pPr marL="0" algn="l" defTabSz="914400" rtl="0" eaLnBrk="1" latinLnBrk="1" hangingPunct="1">
              <a:defRPr sz="1200" kern="1200">
                <a:solidFill>
                  <a:schemeClr val="tx1">
                    <a:tint val="75000"/>
                  </a:schemeClr>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r>
              <a:rPr lang="en-US" sz="900"/>
              <a:t>2017</a:t>
            </a:r>
            <a:endParaRPr lang="en-US" sz="900" dirty="0"/>
          </a:p>
        </p:txBody>
      </p:sp>
      <p:sp>
        <p:nvSpPr>
          <p:cNvPr id="7" name="TextBox 6">
            <a:extLst>
              <a:ext uri="{FF2B5EF4-FFF2-40B4-BE49-F238E27FC236}">
                <a16:creationId xmlns:a16="http://schemas.microsoft.com/office/drawing/2014/main" id="{28E48F3A-E68F-224E-B410-2B42FB6E37CB}"/>
              </a:ext>
            </a:extLst>
          </p:cNvPr>
          <p:cNvSpPr txBox="1"/>
          <p:nvPr/>
        </p:nvSpPr>
        <p:spPr>
          <a:xfrm>
            <a:off x="7478233" y="-446567"/>
            <a:ext cx="251992" cy="369332"/>
          </a:xfrm>
          <a:prstGeom prst="rect">
            <a:avLst/>
          </a:prstGeom>
          <a:noFill/>
        </p:spPr>
        <p:txBody>
          <a:bodyPr wrap="none" rtlCol="0">
            <a:spAutoFit/>
          </a:bodyPr>
          <a:lstStyle/>
          <a:p>
            <a:r>
              <a:rPr kumimoji="1" lang="en-US" altLang="ko-KR" dirty="0"/>
              <a:t>`</a:t>
            </a:r>
            <a:endParaRPr kumimoji="1" lang="ko-KR" altLang="en-US" dirty="0"/>
          </a:p>
        </p:txBody>
      </p:sp>
      <p:sp>
        <p:nvSpPr>
          <p:cNvPr id="8" name="Rectangle 13">
            <a:extLst>
              <a:ext uri="{FF2B5EF4-FFF2-40B4-BE49-F238E27FC236}">
                <a16:creationId xmlns:a16="http://schemas.microsoft.com/office/drawing/2014/main" id="{C68EEE63-9318-BF4F-8399-1702D985C8C9}"/>
              </a:ext>
            </a:extLst>
          </p:cNvPr>
          <p:cNvSpPr/>
          <p:nvPr/>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9" name="Picture 17">
            <a:extLst>
              <a:ext uri="{FF2B5EF4-FFF2-40B4-BE49-F238E27FC236}">
                <a16:creationId xmlns:a16="http://schemas.microsoft.com/office/drawing/2014/main" id="{0BE06DB6-092B-B54B-9DAF-B6744D0FF566}"/>
              </a:ext>
            </a:extLst>
          </p:cNvPr>
          <p:cNvPicPr>
            <a:picLocks noChangeAspect="1"/>
          </p:cNvPicPr>
          <p:nvPr/>
        </p:nvPicPr>
        <p:blipFill rotWithShape="1">
          <a:blip r:embed="rId3">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0" name="TitleAndEndImages">
            <a:extLst>
              <a:ext uri="{FF2B5EF4-FFF2-40B4-BE49-F238E27FC236}">
                <a16:creationId xmlns:a16="http://schemas.microsoft.com/office/drawing/2014/main" id="{59FF5680-F027-FF4F-BC69-B99A63E2E771}"/>
              </a:ext>
            </a:extLst>
          </p:cNvPr>
          <p:cNvPicPr>
            <a:picLocks noChangeAspect="1"/>
          </p:cNvPicPr>
          <p:nvPr>
            <p:custDataLst>
              <p:tags r:id="rId1"/>
            </p:custDataLst>
          </p:nvPr>
        </p:nvPicPr>
        <p:blipFill rotWithShape="1">
          <a:blip r:embed="rId4"/>
          <a:srcRect l="22055" t="8284" b="26800"/>
          <a:stretch/>
        </p:blipFill>
        <p:spPr>
          <a:xfrm flipH="1">
            <a:off x="-158586" y="0"/>
            <a:ext cx="12350585" cy="6858000"/>
          </a:xfrm>
          <a:prstGeom prst="rect">
            <a:avLst/>
          </a:prstGeom>
        </p:spPr>
      </p:pic>
      <p:sp>
        <p:nvSpPr>
          <p:cNvPr id="11" name="Rectangle 20">
            <a:extLst>
              <a:ext uri="{FF2B5EF4-FFF2-40B4-BE49-F238E27FC236}">
                <a16:creationId xmlns:a16="http://schemas.microsoft.com/office/drawing/2014/main" id="{B1EFD79C-525E-CE4C-A0A1-4EACD061E6D5}"/>
              </a:ext>
            </a:extLst>
          </p:cNvPr>
          <p:cNvSpPr/>
          <p:nvPr/>
        </p:nvSpPr>
        <p:spPr bwMode="black">
          <a:xfrm>
            <a:off x="630936" y="626200"/>
            <a:ext cx="8125200" cy="5529600"/>
          </a:xfrm>
          <a:prstGeom prst="rect">
            <a:avLst/>
          </a:prstGeom>
          <a:gradFill flip="none" rotWithShape="1">
            <a:gsLst>
              <a:gs pos="0">
                <a:srgbClr val="990303">
                  <a:alpha val="89804"/>
                </a:srgbClr>
              </a:gs>
              <a:gs pos="100000">
                <a:srgbClr val="D33638">
                  <a:alpha val="86472"/>
                </a:srgb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4" name="Title 1">
            <a:extLst>
              <a:ext uri="{FF2B5EF4-FFF2-40B4-BE49-F238E27FC236}">
                <a16:creationId xmlns:a16="http://schemas.microsoft.com/office/drawing/2014/main" id="{020C9073-9818-6C4A-8FF4-5D9FD66FC5C8}"/>
              </a:ext>
            </a:extLst>
          </p:cNvPr>
          <p:cNvSpPr txBox="1">
            <a:spLocks/>
          </p:cNvSpPr>
          <p:nvPr/>
        </p:nvSpPr>
        <p:spPr bwMode="ltGray">
          <a:xfrm>
            <a:off x="1117415" y="1886242"/>
            <a:ext cx="6868800" cy="3138423"/>
          </a:xfrm>
          <a:prstGeom prst="rect">
            <a:avLst/>
          </a:prstGeom>
        </p:spPr>
        <p:txBody>
          <a:bodyPr vert="horz" lIns="91440" tIns="45720" rIns="91440" bIns="45720" rtlCol="0" anchor="b">
            <a:normAutofit/>
          </a:bodyPr>
          <a:lstStyle>
            <a:lvl1pPr algn="l" defTabSz="914400" rtl="0" eaLnBrk="1" latinLnBrk="1" hangingPunct="1">
              <a:lnSpc>
                <a:spcPct val="93000"/>
              </a:lnSpc>
              <a:spcBef>
                <a:spcPct val="0"/>
              </a:spcBef>
              <a:buNone/>
              <a:defRPr sz="5400" kern="1200" baseline="0">
                <a:solidFill>
                  <a:schemeClr val="bg1"/>
                </a:solidFill>
                <a:latin typeface="+mj-lt"/>
                <a:ea typeface="+mj-ea"/>
                <a:cs typeface="+mj-cs"/>
                <a:sym typeface="Trebuchet MS" panose="020B0603020202020204" pitchFamily="34" charset="0"/>
              </a:defRPr>
            </a:lvl1pPr>
          </a:lstStyle>
          <a:p>
            <a:endParaRPr lang="en-US" dirty="0">
              <a:latin typeface="AppleGothic" pitchFamily="2" charset="-127"/>
              <a:ea typeface="AppleGothic" pitchFamily="2" charset="-127"/>
            </a:endParaRPr>
          </a:p>
        </p:txBody>
      </p:sp>
      <p:sp>
        <p:nvSpPr>
          <p:cNvPr id="15" name="TextBox 14">
            <a:extLst>
              <a:ext uri="{FF2B5EF4-FFF2-40B4-BE49-F238E27FC236}">
                <a16:creationId xmlns:a16="http://schemas.microsoft.com/office/drawing/2014/main" id="{0449014A-6CA4-BA4D-AAAB-425BD5F7F92B}"/>
              </a:ext>
            </a:extLst>
          </p:cNvPr>
          <p:cNvSpPr txBox="1"/>
          <p:nvPr/>
        </p:nvSpPr>
        <p:spPr>
          <a:xfrm>
            <a:off x="973981" y="1035043"/>
            <a:ext cx="2327645" cy="861774"/>
          </a:xfrm>
          <a:prstGeom prst="rect">
            <a:avLst/>
          </a:prstGeom>
          <a:noFill/>
        </p:spPr>
        <p:txBody>
          <a:bodyPr wrap="square" rtlCol="0">
            <a:spAutoFit/>
          </a:bodyPr>
          <a:lstStyle/>
          <a:p>
            <a:r>
              <a:rPr kumimoji="1" lang="en-US" altLang="ko-KR" sz="5000" b="1" dirty="0">
                <a:solidFill>
                  <a:schemeClr val="bg1"/>
                </a:solidFill>
                <a:latin typeface="Apple SD Gothic Neo" panose="02000300000000000000" pitchFamily="2" charset="-127"/>
                <a:ea typeface="Apple SD Gothic Neo" panose="02000300000000000000" pitchFamily="2" charset="-127"/>
                <a:cs typeface="Aldhabi" panose="020F0502020204030204" pitchFamily="34" charset="0"/>
              </a:rPr>
              <a:t>B15</a:t>
            </a:r>
            <a:endParaRPr kumimoji="1" lang="ko-KR" altLang="en-US" sz="5000" b="1" dirty="0">
              <a:solidFill>
                <a:schemeClr val="bg1"/>
              </a:solidFill>
              <a:latin typeface="Apple SD Gothic Neo" panose="02000300000000000000" pitchFamily="2" charset="-127"/>
              <a:ea typeface="Apple SD Gothic Neo" panose="02000300000000000000" pitchFamily="2" charset="-127"/>
              <a:cs typeface="Aldhabi" panose="020F0502020204030204" pitchFamily="34" charset="0"/>
            </a:endParaRPr>
          </a:p>
        </p:txBody>
      </p:sp>
      <p:sp>
        <p:nvSpPr>
          <p:cNvPr id="16" name="Title 1">
            <a:extLst>
              <a:ext uri="{FF2B5EF4-FFF2-40B4-BE49-F238E27FC236}">
                <a16:creationId xmlns:a16="http://schemas.microsoft.com/office/drawing/2014/main" id="{FBDCF6EC-EDBA-424D-ACC9-F5BA7EB9EE16}"/>
              </a:ext>
            </a:extLst>
          </p:cNvPr>
          <p:cNvSpPr txBox="1">
            <a:spLocks/>
          </p:cNvSpPr>
          <p:nvPr/>
        </p:nvSpPr>
        <p:spPr bwMode="ltGray">
          <a:xfrm>
            <a:off x="973981" y="2038642"/>
            <a:ext cx="7122985" cy="3138423"/>
          </a:xfrm>
          <a:prstGeom prst="rect">
            <a:avLst/>
          </a:prstGeom>
        </p:spPr>
        <p:txBody>
          <a:bodyPr vert="horz" lIns="91440" tIns="45720" rIns="91440" bIns="45720" rtlCol="0" anchor="b">
            <a:normAutofit/>
          </a:bodyPr>
          <a:lstStyle>
            <a:lvl1pPr algn="l" defTabSz="914400" rtl="0" eaLnBrk="1" latinLnBrk="1" hangingPunct="1">
              <a:lnSpc>
                <a:spcPct val="93000"/>
              </a:lnSpc>
              <a:spcBef>
                <a:spcPct val="0"/>
              </a:spcBef>
              <a:buNone/>
              <a:defRPr sz="5400" kern="1200" baseline="0">
                <a:solidFill>
                  <a:schemeClr val="bg1"/>
                </a:solidFill>
                <a:latin typeface="+mj-lt"/>
                <a:ea typeface="+mj-ea"/>
                <a:cs typeface="+mj-cs"/>
                <a:sym typeface="Trebuchet MS" panose="020B0603020202020204" pitchFamily="34" charset="0"/>
              </a:defRPr>
            </a:lvl1pPr>
          </a:lstStyle>
          <a:p>
            <a:r>
              <a:rPr lang="en" altLang="ko-KR" sz="4400" b="1" dirty="0">
                <a:latin typeface="AppleGothic" pitchFamily="2" charset="-127"/>
                <a:ea typeface="AppleGothic" pitchFamily="2" charset="-127"/>
              </a:rPr>
              <a:t>Thank you</a:t>
            </a:r>
          </a:p>
        </p:txBody>
      </p:sp>
    </p:spTree>
    <p:extLst>
      <p:ext uri="{BB962C8B-B14F-4D97-AF65-F5344CB8AC3E}">
        <p14:creationId xmlns:p14="http://schemas.microsoft.com/office/powerpoint/2010/main" val="360275545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2.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heme/theme1.xml><?xml version="1.0" encoding="utf-8"?>
<a:theme xmlns:a="http://schemas.openxmlformats.org/drawingml/2006/main" name="Office 테마">
  <a:themeElements>
    <a:clrScheme name="Office 테마">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2631</TotalTime>
  <Words>1874</Words>
  <Application>Microsoft Office PowerPoint</Application>
  <PresentationFormat>Widescreen</PresentationFormat>
  <Paragraphs>460</Paragraphs>
  <Slides>7</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vt:i4>
      </vt:variant>
    </vt:vector>
  </HeadingPairs>
  <TitlesOfParts>
    <vt:vector size="18" baseType="lpstr">
      <vt:lpstr>맑은 고딕</vt:lpstr>
      <vt:lpstr>Apple SD Gothic Neo</vt:lpstr>
      <vt:lpstr>AppleGothic</vt:lpstr>
      <vt:lpstr>Arial</vt:lpstr>
      <vt:lpstr>Calibri</vt:lpstr>
      <vt:lpstr>Calibri Light</vt:lpstr>
      <vt:lpstr>Courier New</vt:lpstr>
      <vt:lpstr>Lato</vt:lpstr>
      <vt:lpstr>Symbol</vt:lpstr>
      <vt:lpstr>Wingdings</vt:lpstr>
      <vt:lpstr>Office 테마</vt:lpstr>
      <vt:lpstr>`````</vt:lpstr>
      <vt:lpstr>Exploratory Data Analysis</vt:lpstr>
      <vt:lpstr>PowerPoint Presentation</vt:lpstr>
      <vt:lpstr>PowerPoint Presentation</vt:lpstr>
      <vt:lpstr>PowerPoint Presentation</vt:lpstr>
      <vt:lpstr>PowerPoint Presentation</vt:lpstr>
      <vt:lpstr>Model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dc:creator>Johnny Choi</dc:creator>
  <cp:lastModifiedBy>Ming Sutaruksanon</cp:lastModifiedBy>
  <cp:revision>7</cp:revision>
  <dcterms:created xsi:type="dcterms:W3CDTF">2021-10-16T18:44:25Z</dcterms:created>
  <dcterms:modified xsi:type="dcterms:W3CDTF">2021-10-18T21:30:20Z</dcterms:modified>
</cp:coreProperties>
</file>

<file path=docProps/thumbnail.jpeg>
</file>